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58" r:id="rId4"/>
    <p:sldId id="280" r:id="rId5"/>
    <p:sldId id="260" r:id="rId6"/>
    <p:sldId id="261" r:id="rId7"/>
    <p:sldId id="263" r:id="rId8"/>
    <p:sldId id="264" r:id="rId9"/>
    <p:sldId id="265" r:id="rId10"/>
    <p:sldId id="266" r:id="rId11"/>
    <p:sldId id="295" r:id="rId12"/>
    <p:sldId id="301" r:id="rId13"/>
    <p:sldId id="302" r:id="rId14"/>
    <p:sldId id="268" r:id="rId15"/>
    <p:sldId id="303" r:id="rId16"/>
    <p:sldId id="269" r:id="rId17"/>
    <p:sldId id="300" r:id="rId18"/>
    <p:sldId id="284" r:id="rId19"/>
    <p:sldId id="286" r:id="rId20"/>
    <p:sldId id="287" r:id="rId21"/>
    <p:sldId id="285" r:id="rId22"/>
    <p:sldId id="273" r:id="rId23"/>
    <p:sldId id="290" r:id="rId24"/>
    <p:sldId id="293" r:id="rId25"/>
    <p:sldId id="282" r:id="rId26"/>
    <p:sldId id="292" r:id="rId27"/>
    <p:sldId id="267" r:id="rId28"/>
    <p:sldId id="298" r:id="rId29"/>
    <p:sldId id="299" r:id="rId30"/>
    <p:sldId id="297" r:id="rId31"/>
    <p:sldId id="289" r:id="rId32"/>
    <p:sldId id="283" r:id="rId33"/>
    <p:sldId id="274" r:id="rId34"/>
    <p:sldId id="294" r:id="rId35"/>
    <p:sldId id="309" r:id="rId36"/>
    <p:sldId id="304" r:id="rId37"/>
    <p:sldId id="305" r:id="rId38"/>
    <p:sldId id="306" r:id="rId39"/>
    <p:sldId id="307" r:id="rId40"/>
    <p:sldId id="308" r:id="rId41"/>
    <p:sldId id="277" r:id="rId42"/>
    <p:sldId id="296" r:id="rId43"/>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7E4D9"/>
    <a:srgbClr val="F0AB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941" autoAdjust="0"/>
    <p:restoredTop sz="94660"/>
  </p:normalViewPr>
  <p:slideViewPr>
    <p:cSldViewPr snapToGrid="0">
      <p:cViewPr varScale="1">
        <p:scale>
          <a:sx n="114" d="100"/>
          <a:sy n="114" d="100"/>
        </p:scale>
        <p:origin x="87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6035BD-D1EE-4693-B11E-35B237292711}" type="datetimeFigureOut">
              <a:rPr lang="zh-TW" altLang="en-US" smtClean="0"/>
              <a:pPr/>
              <a:t>2024/3/29</a:t>
            </a:fld>
            <a:endParaRPr lang="zh-TW" altLang="en-US"/>
          </a:p>
        </p:txBody>
      </p:sp>
      <p:sp>
        <p:nvSpPr>
          <p:cNvPr id="4" name="投影片影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EAC0CA-3E47-4222-BA8C-97CEC915501D}" type="slidenum">
              <a:rPr lang="zh-TW" altLang="en-US" smtClean="0"/>
              <a:pPr/>
              <a:t>‹#›</a:t>
            </a:fld>
            <a:endParaRPr lang="zh-TW" altLang="en-US"/>
          </a:p>
        </p:txBody>
      </p:sp>
    </p:spTree>
    <p:extLst>
      <p:ext uri="{BB962C8B-B14F-4D97-AF65-F5344CB8AC3E}">
        <p14:creationId xmlns:p14="http://schemas.microsoft.com/office/powerpoint/2010/main" val="1682908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4: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6361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8: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1992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D6E3A26-3263-A835-8D33-2393D7CB76C7}"/>
              </a:ext>
            </a:extLst>
          </p:cNvPr>
          <p:cNvSpPr>
            <a:spLocks noGrp="1"/>
          </p:cNvSpPr>
          <p:nvPr>
            <p:ph type="ctrTitle"/>
          </p:nvPr>
        </p:nvSpPr>
        <p:spPr>
          <a:xfrm>
            <a:off x="1524000" y="1122363"/>
            <a:ext cx="9144000" cy="2387600"/>
          </a:xfrm>
        </p:spPr>
        <p:txBody>
          <a:bodyPr anchor="b"/>
          <a:lstStyle>
            <a:lvl1pPr algn="ctr">
              <a:defRPr sz="6000" b="1">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副標題 2">
            <a:extLst>
              <a:ext uri="{FF2B5EF4-FFF2-40B4-BE49-F238E27FC236}">
                <a16:creationId xmlns:a16="http://schemas.microsoft.com/office/drawing/2014/main" id="{5B66E23B-BFEA-B18E-02D6-0494EB1D5F7A}"/>
              </a:ext>
            </a:extLst>
          </p:cNvPr>
          <p:cNvSpPr>
            <a:spLocks noGrp="1"/>
          </p:cNvSpPr>
          <p:nvPr>
            <p:ph type="subTitle" idx="1"/>
          </p:nvPr>
        </p:nvSpPr>
        <p:spPr>
          <a:xfrm>
            <a:off x="1524000" y="3602038"/>
            <a:ext cx="9144000" cy="1655762"/>
          </a:xfrm>
        </p:spPr>
        <p:txBody>
          <a:bodyPr/>
          <a:lstStyle>
            <a:lvl1pPr marL="0" indent="0" algn="ctr">
              <a:buNone/>
              <a:defRPr sz="2400">
                <a:latin typeface="微軟正黑體" panose="020B0604030504040204" pitchFamily="34" charset="-120"/>
                <a:ea typeface="微軟正黑體" panose="020B0604030504040204" pitchFamily="34" charset="-12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B38EAE05-5B53-B05C-4249-179C6DD18890}"/>
              </a:ext>
            </a:extLst>
          </p:cNvPr>
          <p:cNvSpPr>
            <a:spLocks noGrp="1"/>
          </p:cNvSpPr>
          <p:nvPr>
            <p:ph type="dt" sz="half" idx="10"/>
          </p:nvPr>
        </p:nvSpPr>
        <p:spPr/>
        <p:txBody>
          <a:bodyPr/>
          <a:lstStyle/>
          <a:p>
            <a:fld id="{E1210C23-6D58-46F9-BD14-0217FAF93D2B}" type="datetime1">
              <a:rPr lang="zh-TW" altLang="en-US" smtClean="0"/>
              <a:pPr/>
              <a:t>2024/3/29</a:t>
            </a:fld>
            <a:endParaRPr lang="zh-TW" altLang="en-US"/>
          </a:p>
        </p:txBody>
      </p:sp>
      <p:sp>
        <p:nvSpPr>
          <p:cNvPr id="5" name="頁尾版面配置區 4">
            <a:extLst>
              <a:ext uri="{FF2B5EF4-FFF2-40B4-BE49-F238E27FC236}">
                <a16:creationId xmlns:a16="http://schemas.microsoft.com/office/drawing/2014/main" id="{21C17469-3D47-9148-3BF6-78EF48AEA21D}"/>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085CE6A5-5C84-9263-C98B-0B5A71E3D252}"/>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6288855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pic>
        <p:nvPicPr>
          <p:cNvPr id="8" name="圖片 7">
            <a:extLst>
              <a:ext uri="{FF2B5EF4-FFF2-40B4-BE49-F238E27FC236}">
                <a16:creationId xmlns:a16="http://schemas.microsoft.com/office/drawing/2014/main" id="{3A87A40C-5CAA-4F77-A9E1-63B14BB3426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24687" y="-1"/>
            <a:ext cx="12075626" cy="6721475"/>
          </a:xfrm>
          <a:prstGeom prst="rect">
            <a:avLst/>
          </a:prstGeom>
        </p:spPr>
      </p:pic>
      <p:sp>
        <p:nvSpPr>
          <p:cNvPr id="2" name="標題 1">
            <a:extLst>
              <a:ext uri="{FF2B5EF4-FFF2-40B4-BE49-F238E27FC236}">
                <a16:creationId xmlns:a16="http://schemas.microsoft.com/office/drawing/2014/main" id="{608D2D6C-FF23-0696-4C95-2A4E4BF77D53}"/>
              </a:ext>
            </a:extLst>
          </p:cNvPr>
          <p:cNvSpPr>
            <a:spLocks noGrp="1"/>
          </p:cNvSpPr>
          <p:nvPr>
            <p:ph type="title"/>
          </p:nvPr>
        </p:nvSpPr>
        <p:spPr>
          <a:xfrm>
            <a:off x="838200" y="136525"/>
            <a:ext cx="10515600" cy="1325563"/>
          </a:xfrm>
        </p:spPr>
        <p:txBody>
          <a:bodyPr/>
          <a:lstStyle>
            <a:lvl1pPr>
              <a:defRPr b="1">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a:extLst>
              <a:ext uri="{FF2B5EF4-FFF2-40B4-BE49-F238E27FC236}">
                <a16:creationId xmlns:a16="http://schemas.microsoft.com/office/drawing/2014/main" id="{D8C96A57-F5D3-8384-60BC-C85E9985076C}"/>
              </a:ext>
            </a:extLst>
          </p:cNvPr>
          <p:cNvSpPr>
            <a:spLocks noGrp="1"/>
          </p:cNvSpPr>
          <p:nvPr>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a:extLst>
              <a:ext uri="{FF2B5EF4-FFF2-40B4-BE49-F238E27FC236}">
                <a16:creationId xmlns:a16="http://schemas.microsoft.com/office/drawing/2014/main" id="{CD82B001-E2E7-A0DD-A27B-536B81E287F7}"/>
              </a:ext>
            </a:extLst>
          </p:cNvPr>
          <p:cNvSpPr>
            <a:spLocks noGrp="1"/>
          </p:cNvSpPr>
          <p:nvPr>
            <p:ph type="dt" sz="half" idx="10"/>
          </p:nvPr>
        </p:nvSpPr>
        <p:spPr/>
        <p:txBody>
          <a:bodyPr/>
          <a:lstStyle/>
          <a:p>
            <a:fld id="{7BE7369B-DFA3-4A8D-837E-E10647EECC10}" type="datetime1">
              <a:rPr lang="zh-TW" altLang="en-US" smtClean="0"/>
              <a:pPr/>
              <a:t>2024/3/29</a:t>
            </a:fld>
            <a:endParaRPr lang="zh-TW" altLang="en-US"/>
          </a:p>
        </p:txBody>
      </p:sp>
      <p:sp>
        <p:nvSpPr>
          <p:cNvPr id="5" name="頁尾版面配置區 4">
            <a:extLst>
              <a:ext uri="{FF2B5EF4-FFF2-40B4-BE49-F238E27FC236}">
                <a16:creationId xmlns:a16="http://schemas.microsoft.com/office/drawing/2014/main" id="{CE3F2784-1ED8-267E-819E-D6ADBDF1F63A}"/>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42163587-6923-5FAF-829A-7241B80854B5}"/>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14875382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78EA0E3-D451-A839-2094-EFB01CC0FDBA}"/>
              </a:ext>
            </a:extLst>
          </p:cNvPr>
          <p:cNvSpPr>
            <a:spLocks noGrp="1"/>
          </p:cNvSpPr>
          <p:nvPr>
            <p:ph type="title"/>
          </p:nvPr>
        </p:nvSpPr>
        <p:spPr>
          <a:xfrm>
            <a:off x="831850" y="1709738"/>
            <a:ext cx="10515600" cy="2852737"/>
          </a:xfrm>
        </p:spPr>
        <p:txBody>
          <a:bodyPr anchor="b"/>
          <a:lstStyle>
            <a:lvl1pPr>
              <a:defRPr sz="6000" b="1">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文字版面配置區 2">
            <a:extLst>
              <a:ext uri="{FF2B5EF4-FFF2-40B4-BE49-F238E27FC236}">
                <a16:creationId xmlns:a16="http://schemas.microsoft.com/office/drawing/2014/main" id="{C5744C4A-4A36-9333-3DC0-CC6CCF1D74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微軟正黑體" panose="020B0604030504040204" pitchFamily="34" charset="-120"/>
                <a:ea typeface="微軟正黑體" panose="020B0604030504040204" pitchFamily="34" charset="-12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dirty="0"/>
              <a:t>按一下以編輯母片文字樣式</a:t>
            </a:r>
          </a:p>
        </p:txBody>
      </p:sp>
      <p:sp>
        <p:nvSpPr>
          <p:cNvPr id="4" name="日期版面配置區 3">
            <a:extLst>
              <a:ext uri="{FF2B5EF4-FFF2-40B4-BE49-F238E27FC236}">
                <a16:creationId xmlns:a16="http://schemas.microsoft.com/office/drawing/2014/main" id="{0DA89F4C-4081-AB30-7DFA-786B0A1E6525}"/>
              </a:ext>
            </a:extLst>
          </p:cNvPr>
          <p:cNvSpPr>
            <a:spLocks noGrp="1"/>
          </p:cNvSpPr>
          <p:nvPr>
            <p:ph type="dt" sz="half" idx="10"/>
          </p:nvPr>
        </p:nvSpPr>
        <p:spPr/>
        <p:txBody>
          <a:bodyPr/>
          <a:lstStyle/>
          <a:p>
            <a:fld id="{28A0794F-FC5B-4383-91F6-6AA71587FE9C}" type="datetime1">
              <a:rPr lang="zh-TW" altLang="en-US" smtClean="0"/>
              <a:pPr/>
              <a:t>2024/3/29</a:t>
            </a:fld>
            <a:endParaRPr lang="zh-TW" altLang="en-US"/>
          </a:p>
        </p:txBody>
      </p:sp>
      <p:sp>
        <p:nvSpPr>
          <p:cNvPr id="5" name="頁尾版面配置區 4">
            <a:extLst>
              <a:ext uri="{FF2B5EF4-FFF2-40B4-BE49-F238E27FC236}">
                <a16:creationId xmlns:a16="http://schemas.microsoft.com/office/drawing/2014/main" id="{24F91855-3B9A-A7FF-7AA9-8A9A70BF9741}"/>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5E7ABB22-1DAD-AEFE-4664-DEEB503B2802}"/>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24547449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82EF471-7DC0-25F3-6794-88C66557EA76}"/>
              </a:ext>
            </a:extLst>
          </p:cNvPr>
          <p:cNvSpPr>
            <a:spLocks noGrp="1"/>
          </p:cNvSpPr>
          <p:nvPr>
            <p:ph type="title"/>
          </p:nvPr>
        </p:nvSpPr>
        <p:spPr/>
        <p:txBody>
          <a:bodyPr/>
          <a:lstStyle>
            <a:lvl1pPr>
              <a:defRPr b="1">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a:extLst>
              <a:ext uri="{FF2B5EF4-FFF2-40B4-BE49-F238E27FC236}">
                <a16:creationId xmlns:a16="http://schemas.microsoft.com/office/drawing/2014/main" id="{D3486C15-13CE-CCE2-463E-D8E48C1947A6}"/>
              </a:ext>
            </a:extLst>
          </p:cNvPr>
          <p:cNvSpPr>
            <a:spLocks noGrp="1"/>
          </p:cNvSpPr>
          <p:nvPr>
            <p:ph sz="half" idx="1"/>
          </p:nvPr>
        </p:nvSpPr>
        <p:spPr>
          <a:xfrm>
            <a:off x="838200" y="1825625"/>
            <a:ext cx="5181600" cy="4351338"/>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內容版面配置區 3">
            <a:extLst>
              <a:ext uri="{FF2B5EF4-FFF2-40B4-BE49-F238E27FC236}">
                <a16:creationId xmlns:a16="http://schemas.microsoft.com/office/drawing/2014/main" id="{75215C50-8290-DF62-31BB-BC8621C7FBF1}"/>
              </a:ext>
            </a:extLst>
          </p:cNvPr>
          <p:cNvSpPr>
            <a:spLocks noGrp="1"/>
          </p:cNvSpPr>
          <p:nvPr>
            <p:ph sz="half" idx="2"/>
          </p:nvPr>
        </p:nvSpPr>
        <p:spPr>
          <a:xfrm>
            <a:off x="6172200" y="1825625"/>
            <a:ext cx="5181600" cy="4351338"/>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40093C20-783E-0CF5-CB6E-15AA0B1F9874}"/>
              </a:ext>
            </a:extLst>
          </p:cNvPr>
          <p:cNvSpPr>
            <a:spLocks noGrp="1"/>
          </p:cNvSpPr>
          <p:nvPr>
            <p:ph type="dt" sz="half" idx="10"/>
          </p:nvPr>
        </p:nvSpPr>
        <p:spPr/>
        <p:txBody>
          <a:bodyPr/>
          <a:lstStyle/>
          <a:p>
            <a:fld id="{E57EE213-187F-490B-97BE-8AF9FA083C97}" type="datetime1">
              <a:rPr lang="zh-TW" altLang="en-US" smtClean="0"/>
              <a:pPr/>
              <a:t>2024/3/29</a:t>
            </a:fld>
            <a:endParaRPr lang="zh-TW" altLang="en-US"/>
          </a:p>
        </p:txBody>
      </p:sp>
      <p:sp>
        <p:nvSpPr>
          <p:cNvPr id="6" name="頁尾版面配置區 5">
            <a:extLst>
              <a:ext uri="{FF2B5EF4-FFF2-40B4-BE49-F238E27FC236}">
                <a16:creationId xmlns:a16="http://schemas.microsoft.com/office/drawing/2014/main" id="{F7782776-9476-85F4-D8D4-544CFC32117F}"/>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3A4E0779-666C-E1C0-1248-DC21B044ED4A}"/>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421010376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E5F1912-57A7-EAF1-AEBA-C1A0F5281A67}"/>
              </a:ext>
            </a:extLst>
          </p:cNvPr>
          <p:cNvSpPr>
            <a:spLocks noGrp="1"/>
          </p:cNvSpPr>
          <p:nvPr>
            <p:ph type="title"/>
          </p:nvPr>
        </p:nvSpPr>
        <p:spPr>
          <a:xfrm>
            <a:off x="839788" y="365125"/>
            <a:ext cx="10515600" cy="1325563"/>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文字版面配置區 2">
            <a:extLst>
              <a:ext uri="{FF2B5EF4-FFF2-40B4-BE49-F238E27FC236}">
                <a16:creationId xmlns:a16="http://schemas.microsoft.com/office/drawing/2014/main" id="{7B18AC55-D4C8-0299-6499-07F128BA198A}"/>
              </a:ext>
            </a:extLst>
          </p:cNvPr>
          <p:cNvSpPr>
            <a:spLocks noGrp="1"/>
          </p:cNvSpPr>
          <p:nvPr>
            <p:ph type="body" idx="1"/>
          </p:nvPr>
        </p:nvSpPr>
        <p:spPr>
          <a:xfrm>
            <a:off x="839788" y="1681163"/>
            <a:ext cx="5157787" cy="823912"/>
          </a:xfrm>
        </p:spPr>
        <p:txBody>
          <a:bodyPr anchor="b"/>
          <a:lstStyle>
            <a:lvl1pPr marL="0" indent="0">
              <a:buNone/>
              <a:defRPr sz="2400" b="1">
                <a:latin typeface="微軟正黑體" panose="020B0604030504040204" pitchFamily="34" charset="-120"/>
                <a:ea typeface="微軟正黑體" panose="020B0604030504040204" pitchFamily="34"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a:t>按一下以編輯母片文字樣式</a:t>
            </a:r>
          </a:p>
        </p:txBody>
      </p:sp>
      <p:sp>
        <p:nvSpPr>
          <p:cNvPr id="4" name="內容版面配置區 3">
            <a:extLst>
              <a:ext uri="{FF2B5EF4-FFF2-40B4-BE49-F238E27FC236}">
                <a16:creationId xmlns:a16="http://schemas.microsoft.com/office/drawing/2014/main" id="{069CF5CD-0FB5-12F5-60C1-AEC5286D77E9}"/>
              </a:ext>
            </a:extLst>
          </p:cNvPr>
          <p:cNvSpPr>
            <a:spLocks noGrp="1"/>
          </p:cNvSpPr>
          <p:nvPr>
            <p:ph sz="half" idx="2"/>
          </p:nvPr>
        </p:nvSpPr>
        <p:spPr>
          <a:xfrm>
            <a:off x="839788" y="2505075"/>
            <a:ext cx="5157787" cy="3684588"/>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5F619802-354A-FB5C-7C72-F759B1C1F489}"/>
              </a:ext>
            </a:extLst>
          </p:cNvPr>
          <p:cNvSpPr>
            <a:spLocks noGrp="1"/>
          </p:cNvSpPr>
          <p:nvPr>
            <p:ph type="body" sz="quarter" idx="3"/>
          </p:nvPr>
        </p:nvSpPr>
        <p:spPr>
          <a:xfrm>
            <a:off x="6172200" y="1681163"/>
            <a:ext cx="5183188" cy="823912"/>
          </a:xfrm>
        </p:spPr>
        <p:txBody>
          <a:bodyPr anchor="b"/>
          <a:lstStyle>
            <a:lvl1pPr marL="0" indent="0">
              <a:buNone/>
              <a:defRPr sz="2400" b="1">
                <a:latin typeface="微軟正黑體" panose="020B0604030504040204" pitchFamily="34" charset="-120"/>
                <a:ea typeface="微軟正黑體" panose="020B0604030504040204" pitchFamily="34"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a:extLst>
              <a:ext uri="{FF2B5EF4-FFF2-40B4-BE49-F238E27FC236}">
                <a16:creationId xmlns:a16="http://schemas.microsoft.com/office/drawing/2014/main" id="{360200F3-E2B5-615A-543E-2040D0177D6F}"/>
              </a:ext>
            </a:extLst>
          </p:cNvPr>
          <p:cNvSpPr>
            <a:spLocks noGrp="1"/>
          </p:cNvSpPr>
          <p:nvPr>
            <p:ph sz="quarter" idx="4"/>
          </p:nvPr>
        </p:nvSpPr>
        <p:spPr>
          <a:xfrm>
            <a:off x="6172200" y="2505075"/>
            <a:ext cx="5183188" cy="3684588"/>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1B8EC469-5103-110A-AF15-03147D1FE7AF}"/>
              </a:ext>
            </a:extLst>
          </p:cNvPr>
          <p:cNvSpPr>
            <a:spLocks noGrp="1"/>
          </p:cNvSpPr>
          <p:nvPr>
            <p:ph type="dt" sz="half" idx="10"/>
          </p:nvPr>
        </p:nvSpPr>
        <p:spPr/>
        <p:txBody>
          <a:bodyPr/>
          <a:lstStyle/>
          <a:p>
            <a:fld id="{02A9A392-D68B-4CB6-9D36-C072B79A8A44}" type="datetime1">
              <a:rPr lang="zh-TW" altLang="en-US" smtClean="0"/>
              <a:pPr/>
              <a:t>2024/3/29</a:t>
            </a:fld>
            <a:endParaRPr lang="zh-TW" altLang="en-US"/>
          </a:p>
        </p:txBody>
      </p:sp>
      <p:sp>
        <p:nvSpPr>
          <p:cNvPr id="8" name="頁尾版面配置區 7">
            <a:extLst>
              <a:ext uri="{FF2B5EF4-FFF2-40B4-BE49-F238E27FC236}">
                <a16:creationId xmlns:a16="http://schemas.microsoft.com/office/drawing/2014/main" id="{87F84458-A20A-1565-6466-1E258C3EB279}"/>
              </a:ext>
            </a:extLst>
          </p:cNvPr>
          <p:cNvSpPr>
            <a:spLocks noGrp="1"/>
          </p:cNvSpPr>
          <p:nvPr>
            <p:ph type="ftr" sz="quarter" idx="11"/>
          </p:nvPr>
        </p:nvSpPr>
        <p:spPr/>
        <p:txBody>
          <a:bodyPr/>
          <a:lstStyle/>
          <a:p>
            <a:endParaRPr lang="zh-TW" altLang="en-US"/>
          </a:p>
        </p:txBody>
      </p:sp>
      <p:sp>
        <p:nvSpPr>
          <p:cNvPr id="9" name="投影片編號版面配置區 8">
            <a:extLst>
              <a:ext uri="{FF2B5EF4-FFF2-40B4-BE49-F238E27FC236}">
                <a16:creationId xmlns:a16="http://schemas.microsoft.com/office/drawing/2014/main" id="{2CF5DB61-E230-1ED4-C180-8D519F62D296}"/>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24144427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3ABE869-B243-BD8F-4D95-F69697810632}"/>
              </a:ext>
            </a:extLst>
          </p:cNvPr>
          <p:cNvSpPr>
            <a:spLocks noGrp="1"/>
          </p:cNvSpPr>
          <p:nvPr>
            <p:ph type="title"/>
          </p:nvPr>
        </p:nvSpPr>
        <p:spPr/>
        <p:txBody>
          <a:bodyPr/>
          <a:lstStyle>
            <a:lvl1pPr>
              <a:defRPr b="1">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日期版面配置區 2">
            <a:extLst>
              <a:ext uri="{FF2B5EF4-FFF2-40B4-BE49-F238E27FC236}">
                <a16:creationId xmlns:a16="http://schemas.microsoft.com/office/drawing/2014/main" id="{9396C0DB-9342-C2C8-D6B8-5C5ACA9BE52D}"/>
              </a:ext>
            </a:extLst>
          </p:cNvPr>
          <p:cNvSpPr>
            <a:spLocks noGrp="1"/>
          </p:cNvSpPr>
          <p:nvPr>
            <p:ph type="dt" sz="half" idx="10"/>
          </p:nvPr>
        </p:nvSpPr>
        <p:spPr/>
        <p:txBody>
          <a:bodyPr/>
          <a:lstStyle/>
          <a:p>
            <a:fld id="{1F44E346-64A7-4EF3-8033-D63C82525A61}" type="datetime1">
              <a:rPr lang="zh-TW" altLang="en-US" smtClean="0"/>
              <a:pPr/>
              <a:t>2024/3/29</a:t>
            </a:fld>
            <a:endParaRPr lang="zh-TW" altLang="en-US"/>
          </a:p>
        </p:txBody>
      </p:sp>
      <p:sp>
        <p:nvSpPr>
          <p:cNvPr id="4" name="頁尾版面配置區 3">
            <a:extLst>
              <a:ext uri="{FF2B5EF4-FFF2-40B4-BE49-F238E27FC236}">
                <a16:creationId xmlns:a16="http://schemas.microsoft.com/office/drawing/2014/main" id="{56B7DC4C-EE43-3522-E8CF-D6F71601245E}"/>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038EC102-3E0A-8643-B523-110C8345438A}"/>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5630826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D213FFD8-4CAF-2D67-40D7-507B7692EE39}"/>
              </a:ext>
            </a:extLst>
          </p:cNvPr>
          <p:cNvSpPr>
            <a:spLocks noGrp="1"/>
          </p:cNvSpPr>
          <p:nvPr>
            <p:ph type="dt" sz="half" idx="10"/>
          </p:nvPr>
        </p:nvSpPr>
        <p:spPr/>
        <p:txBody>
          <a:bodyPr/>
          <a:lstStyle/>
          <a:p>
            <a:fld id="{6ACAA30E-EA2C-4184-BCB5-2E7EC33B9669}" type="datetime1">
              <a:rPr lang="zh-TW" altLang="en-US" smtClean="0"/>
              <a:pPr/>
              <a:t>2024/3/29</a:t>
            </a:fld>
            <a:endParaRPr lang="zh-TW" altLang="en-US"/>
          </a:p>
        </p:txBody>
      </p:sp>
      <p:sp>
        <p:nvSpPr>
          <p:cNvPr id="3" name="頁尾版面配置區 2">
            <a:extLst>
              <a:ext uri="{FF2B5EF4-FFF2-40B4-BE49-F238E27FC236}">
                <a16:creationId xmlns:a16="http://schemas.microsoft.com/office/drawing/2014/main" id="{A66932FD-D999-6F3E-5D77-73B4364435EB}"/>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731FA270-CAE3-FEA7-E7D5-8FA0470A4AD1}"/>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103337205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20F3EFB-7B85-2F14-1635-727F6097FB3C}"/>
              </a:ext>
            </a:extLst>
          </p:cNvPr>
          <p:cNvSpPr>
            <a:spLocks noGrp="1"/>
          </p:cNvSpPr>
          <p:nvPr>
            <p:ph type="title"/>
          </p:nvPr>
        </p:nvSpPr>
        <p:spPr>
          <a:xfrm>
            <a:off x="839788" y="457200"/>
            <a:ext cx="3932237" cy="1600200"/>
          </a:xfrm>
        </p:spPr>
        <p:txBody>
          <a:bodyPr anchor="b"/>
          <a:lstStyle>
            <a:lvl1pPr>
              <a:defRPr sz="3200">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a:extLst>
              <a:ext uri="{FF2B5EF4-FFF2-40B4-BE49-F238E27FC236}">
                <a16:creationId xmlns:a16="http://schemas.microsoft.com/office/drawing/2014/main" id="{FE37A839-C884-CB1B-8D6F-4CE92989EF1B}"/>
              </a:ext>
            </a:extLst>
          </p:cNvPr>
          <p:cNvSpPr>
            <a:spLocks noGrp="1"/>
          </p:cNvSpPr>
          <p:nvPr>
            <p:ph idx="1"/>
          </p:nvPr>
        </p:nvSpPr>
        <p:spPr>
          <a:xfrm>
            <a:off x="5183188" y="987425"/>
            <a:ext cx="6172200" cy="4873625"/>
          </a:xfrm>
        </p:spPr>
        <p:txBody>
          <a:bodyPr/>
          <a:lstStyle>
            <a:lvl1pPr>
              <a:defRPr sz="3200">
                <a:latin typeface="微軟正黑體" panose="020B0604030504040204" pitchFamily="34" charset="-120"/>
                <a:ea typeface="微軟正黑體" panose="020B0604030504040204" pitchFamily="34" charset="-120"/>
              </a:defRPr>
            </a:lvl1pPr>
            <a:lvl2pPr>
              <a:defRPr sz="2800">
                <a:latin typeface="微軟正黑體" panose="020B0604030504040204" pitchFamily="34" charset="-120"/>
                <a:ea typeface="微軟正黑體" panose="020B0604030504040204" pitchFamily="34" charset="-120"/>
              </a:defRPr>
            </a:lvl2pPr>
            <a:lvl3pPr>
              <a:defRPr sz="2400">
                <a:latin typeface="微軟正黑體" panose="020B0604030504040204" pitchFamily="34" charset="-120"/>
                <a:ea typeface="微軟正黑體" panose="020B0604030504040204" pitchFamily="34" charset="-120"/>
              </a:defRPr>
            </a:lvl3pPr>
            <a:lvl4pPr>
              <a:defRPr sz="2000">
                <a:latin typeface="微軟正黑體" panose="020B0604030504040204" pitchFamily="34" charset="-120"/>
                <a:ea typeface="微軟正黑體" panose="020B0604030504040204" pitchFamily="34" charset="-120"/>
              </a:defRPr>
            </a:lvl4pPr>
            <a:lvl5pPr>
              <a:defRPr sz="2000">
                <a:latin typeface="微軟正黑體" panose="020B0604030504040204" pitchFamily="34" charset="-120"/>
                <a:ea typeface="微軟正黑體" panose="020B0604030504040204" pitchFamily="34" charset="-120"/>
              </a:defRPr>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9C90AA04-E8D3-9DAE-2897-4791A56245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BD731A76-3495-2CB4-122D-55DB13A2BDC8}"/>
              </a:ext>
            </a:extLst>
          </p:cNvPr>
          <p:cNvSpPr>
            <a:spLocks noGrp="1"/>
          </p:cNvSpPr>
          <p:nvPr>
            <p:ph type="dt" sz="half" idx="10"/>
          </p:nvPr>
        </p:nvSpPr>
        <p:spPr/>
        <p:txBody>
          <a:bodyPr/>
          <a:lstStyle/>
          <a:p>
            <a:fld id="{40CF9D9A-ECA8-425A-90A0-797D9CA1A5E2}" type="datetime1">
              <a:rPr lang="zh-TW" altLang="en-US" smtClean="0"/>
              <a:pPr/>
              <a:t>2024/3/29</a:t>
            </a:fld>
            <a:endParaRPr lang="zh-TW" altLang="en-US"/>
          </a:p>
        </p:txBody>
      </p:sp>
      <p:sp>
        <p:nvSpPr>
          <p:cNvPr id="6" name="頁尾版面配置區 5">
            <a:extLst>
              <a:ext uri="{FF2B5EF4-FFF2-40B4-BE49-F238E27FC236}">
                <a16:creationId xmlns:a16="http://schemas.microsoft.com/office/drawing/2014/main" id="{1BCA3D23-B49B-3F29-3B9B-352753D46D1C}"/>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F4F2AE4C-65DE-5BA8-3338-FAA5B77C4C31}"/>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386934060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C98D6FE-EC44-DD48-AAA7-1FD4BC8BA71E}"/>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A66341CF-AB79-37DD-206A-FFCA9886A3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FAD43259-AF01-F16F-E888-B2FB442FE7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EA81812A-86C8-1378-D300-938D3D965DB1}"/>
              </a:ext>
            </a:extLst>
          </p:cNvPr>
          <p:cNvSpPr>
            <a:spLocks noGrp="1"/>
          </p:cNvSpPr>
          <p:nvPr>
            <p:ph type="dt" sz="half" idx="10"/>
          </p:nvPr>
        </p:nvSpPr>
        <p:spPr/>
        <p:txBody>
          <a:bodyPr/>
          <a:lstStyle/>
          <a:p>
            <a:fld id="{7E53EDA0-537F-4390-9199-263E0465FD6B}" type="datetime1">
              <a:rPr lang="zh-TW" altLang="en-US" smtClean="0"/>
              <a:pPr/>
              <a:t>2024/3/29</a:t>
            </a:fld>
            <a:endParaRPr lang="zh-TW" altLang="en-US"/>
          </a:p>
        </p:txBody>
      </p:sp>
      <p:sp>
        <p:nvSpPr>
          <p:cNvPr id="6" name="頁尾版面配置區 5">
            <a:extLst>
              <a:ext uri="{FF2B5EF4-FFF2-40B4-BE49-F238E27FC236}">
                <a16:creationId xmlns:a16="http://schemas.microsoft.com/office/drawing/2014/main" id="{293B7A7E-F947-FF1F-3A96-1D609167CD67}"/>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8DA1E20E-57EF-9C1C-5787-1EFF2697F174}"/>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24078720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87AFC04-9462-8ED1-6EAC-C654888DEB1A}"/>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DD78259F-F592-BC89-49AA-0C7DF4A769E4}"/>
              </a:ext>
            </a:extLst>
          </p:cNvPr>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82397AEB-27F1-1A5E-7B5E-6E069C2A1008}"/>
              </a:ext>
            </a:extLst>
          </p:cNvPr>
          <p:cNvSpPr>
            <a:spLocks noGrp="1"/>
          </p:cNvSpPr>
          <p:nvPr>
            <p:ph type="dt" sz="half" idx="10"/>
          </p:nvPr>
        </p:nvSpPr>
        <p:spPr/>
        <p:txBody>
          <a:bodyPr/>
          <a:lstStyle/>
          <a:p>
            <a:fld id="{D5BB5937-14D0-46E4-B925-61BFE71243CF}" type="datetime1">
              <a:rPr lang="zh-TW" altLang="en-US" smtClean="0"/>
              <a:pPr/>
              <a:t>2024/3/29</a:t>
            </a:fld>
            <a:endParaRPr lang="zh-TW" altLang="en-US"/>
          </a:p>
        </p:txBody>
      </p:sp>
      <p:sp>
        <p:nvSpPr>
          <p:cNvPr id="5" name="頁尾版面配置區 4">
            <a:extLst>
              <a:ext uri="{FF2B5EF4-FFF2-40B4-BE49-F238E27FC236}">
                <a16:creationId xmlns:a16="http://schemas.microsoft.com/office/drawing/2014/main" id="{19DECC4B-87E2-4DF3-E0C2-B8FE2B9266AE}"/>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8DC02497-A500-4289-BF70-77A2A63639AF}"/>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300339120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3AF32930-B7B8-9524-64DD-19335C6891C5}"/>
              </a:ext>
            </a:extLst>
          </p:cNvPr>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6E8385CE-7D41-0249-E56A-A32325CA8073}"/>
              </a:ext>
            </a:extLst>
          </p:cNvPr>
          <p:cNvSpPr>
            <a:spLocks noGrp="1"/>
          </p:cNvSpPr>
          <p:nvPr>
            <p:ph type="body" orient="vert" idx="1"/>
          </p:nvPr>
        </p:nvSpPr>
        <p:spPr>
          <a:xfrm>
            <a:off x="838200" y="365125"/>
            <a:ext cx="7734300" cy="5811838"/>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B63CB723-59FD-7CB3-3532-3F74E85F8F01}"/>
              </a:ext>
            </a:extLst>
          </p:cNvPr>
          <p:cNvSpPr>
            <a:spLocks noGrp="1"/>
          </p:cNvSpPr>
          <p:nvPr>
            <p:ph type="dt" sz="half" idx="10"/>
          </p:nvPr>
        </p:nvSpPr>
        <p:spPr/>
        <p:txBody>
          <a:bodyPr/>
          <a:lstStyle/>
          <a:p>
            <a:fld id="{5733659C-F6E0-4D27-BFBF-9A5D93D5B5AD}" type="datetime1">
              <a:rPr lang="zh-TW" altLang="en-US" smtClean="0"/>
              <a:pPr/>
              <a:t>2024/3/29</a:t>
            </a:fld>
            <a:endParaRPr lang="zh-TW" altLang="en-US"/>
          </a:p>
        </p:txBody>
      </p:sp>
      <p:sp>
        <p:nvSpPr>
          <p:cNvPr id="5" name="頁尾版面配置區 4">
            <a:extLst>
              <a:ext uri="{FF2B5EF4-FFF2-40B4-BE49-F238E27FC236}">
                <a16:creationId xmlns:a16="http://schemas.microsoft.com/office/drawing/2014/main" id="{9FCBEB17-09CB-8DC9-1BCD-394956F88E67}"/>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3F5138B5-F57F-13C3-D055-70EB7BA0B5E7}"/>
              </a:ext>
            </a:extLst>
          </p:cNvPr>
          <p:cNvSpPr>
            <a:spLocks noGrp="1"/>
          </p:cNvSpPr>
          <p:nvPr>
            <p:ph type="sldNum" sz="quarter" idx="12"/>
          </p:nvPr>
        </p:nvSpPr>
        <p:spPr/>
        <p:txBody>
          <a:bodyPr/>
          <a:lstStyle/>
          <a:p>
            <a:fld id="{5F21AC4E-9E39-41F9-8F2C-D1A48B915077}" type="slidenum">
              <a:rPr lang="zh-TW" altLang="en-US" smtClean="0"/>
              <a:pPr/>
              <a:t>‹#›</a:t>
            </a:fld>
            <a:endParaRPr lang="zh-TW" altLang="en-US"/>
          </a:p>
        </p:txBody>
      </p:sp>
    </p:spTree>
    <p:extLst>
      <p:ext uri="{BB962C8B-B14F-4D97-AF65-F5344CB8AC3E}">
        <p14:creationId xmlns:p14="http://schemas.microsoft.com/office/powerpoint/2010/main" val="256062616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B28318F5-963A-45E7-B6C6-E52848B570F4}"/>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124687" y="-1"/>
            <a:ext cx="12075626" cy="6721475"/>
          </a:xfrm>
          <a:prstGeom prst="rect">
            <a:avLst/>
          </a:prstGeom>
        </p:spPr>
      </p:pic>
      <p:sp>
        <p:nvSpPr>
          <p:cNvPr id="2" name="標題版面配置區 1">
            <a:extLst>
              <a:ext uri="{FF2B5EF4-FFF2-40B4-BE49-F238E27FC236}">
                <a16:creationId xmlns:a16="http://schemas.microsoft.com/office/drawing/2014/main" id="{43B19CEF-76E5-4EFB-3275-DD40ACF1F67F}"/>
              </a:ext>
            </a:extLst>
          </p:cNvPr>
          <p:cNvSpPr>
            <a:spLocks noGrp="1"/>
          </p:cNvSpPr>
          <p:nvPr>
            <p:ph type="title"/>
          </p:nvPr>
        </p:nvSpPr>
        <p:spPr>
          <a:xfrm>
            <a:off x="838200" y="136525"/>
            <a:ext cx="10515600" cy="1325563"/>
          </a:xfrm>
          <a:prstGeom prst="rect">
            <a:avLst/>
          </a:prstGeom>
        </p:spPr>
        <p:txBody>
          <a:bodyPr vert="horz" lIns="91440" tIns="45720" rIns="91440" bIns="45720" rtlCol="0" anchor="ctr">
            <a:normAutofit/>
          </a:bodyPr>
          <a:lstStyle/>
          <a:p>
            <a:r>
              <a:rPr lang="zh-TW" altLang="en-US" dirty="0"/>
              <a:t>按一下以編輯母片標題樣式</a:t>
            </a:r>
          </a:p>
        </p:txBody>
      </p:sp>
      <p:sp>
        <p:nvSpPr>
          <p:cNvPr id="3" name="文字版面配置區 2">
            <a:extLst>
              <a:ext uri="{FF2B5EF4-FFF2-40B4-BE49-F238E27FC236}">
                <a16:creationId xmlns:a16="http://schemas.microsoft.com/office/drawing/2014/main" id="{722A8455-312A-F753-5835-E3DCBA3F03FF}"/>
              </a:ext>
            </a:extLst>
          </p:cNvPr>
          <p:cNvSpPr>
            <a:spLocks noGrp="1"/>
          </p:cNvSpPr>
          <p:nvPr>
            <p:ph type="body" idx="1"/>
          </p:nvPr>
        </p:nvSpPr>
        <p:spPr>
          <a:xfrm>
            <a:off x="838200" y="1733550"/>
            <a:ext cx="10515600" cy="4351338"/>
          </a:xfrm>
          <a:prstGeom prst="rect">
            <a:avLst/>
          </a:prstGeom>
        </p:spPr>
        <p:txBody>
          <a:bodyPr vert="horz" lIns="91440" tIns="45720" rIns="91440" bIns="45720" rtlCol="0">
            <a:normAutofit/>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a:extLst>
              <a:ext uri="{FF2B5EF4-FFF2-40B4-BE49-F238E27FC236}">
                <a16:creationId xmlns:a16="http://schemas.microsoft.com/office/drawing/2014/main" id="{5103FE35-003E-ECF8-65B6-BFD840E407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52EC70-A3B6-49B4-89E3-C80411E87C28}" type="datetime1">
              <a:rPr lang="zh-TW" altLang="en-US" smtClean="0"/>
              <a:pPr/>
              <a:t>2024/3/29</a:t>
            </a:fld>
            <a:endParaRPr lang="zh-TW" altLang="en-US"/>
          </a:p>
        </p:txBody>
      </p:sp>
      <p:sp>
        <p:nvSpPr>
          <p:cNvPr id="5" name="頁尾版面配置區 4">
            <a:extLst>
              <a:ext uri="{FF2B5EF4-FFF2-40B4-BE49-F238E27FC236}">
                <a16:creationId xmlns:a16="http://schemas.microsoft.com/office/drawing/2014/main" id="{D2185C73-0EA8-243F-4FCD-CD0320FE1A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027FACFF-AD25-AF5A-20BD-A8396A62B46D}"/>
              </a:ext>
            </a:extLst>
          </p:cNvPr>
          <p:cNvSpPr>
            <a:spLocks noGrp="1"/>
          </p:cNvSpPr>
          <p:nvPr>
            <p:ph type="sldNum" sz="quarter" idx="4"/>
          </p:nvPr>
        </p:nvSpPr>
        <p:spPr>
          <a:xfrm>
            <a:off x="9009611" y="6464419"/>
            <a:ext cx="2743200" cy="365125"/>
          </a:xfrm>
          <a:prstGeom prst="rect">
            <a:avLst/>
          </a:prstGeom>
        </p:spPr>
        <p:txBody>
          <a:bodyPr vert="horz" lIns="91440" tIns="45720" rIns="91440" bIns="45720" rtlCol="0" anchor="ctr"/>
          <a:lstStyle>
            <a:lvl1pPr algn="r">
              <a:defRPr sz="2000">
                <a:solidFill>
                  <a:schemeClr val="tx1">
                    <a:tint val="75000"/>
                  </a:schemeClr>
                </a:solidFill>
                <a:latin typeface="標楷體" panose="03000509000000000000" pitchFamily="65" charset="-120"/>
                <a:ea typeface="標楷體" panose="03000509000000000000" pitchFamily="65" charset="-120"/>
              </a:defRPr>
            </a:lvl1pPr>
          </a:lstStyle>
          <a:p>
            <a:fld id="{5F21AC4E-9E39-41F9-8F2C-D1A48B915077}" type="slidenum">
              <a:rPr lang="zh-TW" altLang="en-US" smtClean="0"/>
              <a:pPr/>
              <a:t>‹#›</a:t>
            </a:fld>
            <a:endParaRPr lang="zh-TW" altLang="en-US" dirty="0"/>
          </a:p>
        </p:txBody>
      </p:sp>
    </p:spTree>
    <p:extLst>
      <p:ext uri="{BB962C8B-B14F-4D97-AF65-F5344CB8AC3E}">
        <p14:creationId xmlns:p14="http://schemas.microsoft.com/office/powerpoint/2010/main" val="276014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hf hdr="0" ftr="0" dt="0"/>
  <p:txStyles>
    <p:titleStyle>
      <a:lvl1pPr algn="l" defTabSz="914400" rtl="0" eaLnBrk="1" latinLnBrk="0" hangingPunct="1">
        <a:lnSpc>
          <a:spcPct val="90000"/>
        </a:lnSpc>
        <a:spcBef>
          <a:spcPct val="0"/>
        </a:spcBef>
        <a:buNone/>
        <a:defRPr sz="4400" b="1" kern="1200">
          <a:solidFill>
            <a:schemeClr val="tx1"/>
          </a:solidFill>
          <a:latin typeface="微軟正黑體" panose="020B0604030504040204" pitchFamily="34" charset="-120"/>
          <a:ea typeface="微軟正黑體" panose="020B0604030504040204" pitchFamily="34" charset="-12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hyperlink" Target="https://reurl.cc/lgX22Y" TargetMode="External"/><Relationship Id="rId4" Type="http://schemas.openxmlformats.org/officeDocument/2006/relationships/hyperlink" Target="https://forms.gle/6gTnz1N6wLEZxRan9"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8.jpeg"/><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hyperlink" Target="https://forms.gle/6gTnz1N6wLEZxRan9" TargetMode="External"/><Relationship Id="rId2" Type="http://schemas.openxmlformats.org/officeDocument/2006/relationships/image" Target="../media/image31.png"/><Relationship Id="rId1" Type="http://schemas.openxmlformats.org/officeDocument/2006/relationships/slideLayout" Target="../slideLayouts/slideLayout10.xml"/><Relationship Id="rId4" Type="http://schemas.openxmlformats.org/officeDocument/2006/relationships/hyperlink" Target="https://reurl.cc/lgX22Y"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0.xml"/><Relationship Id="rId4" Type="http://schemas.openxmlformats.org/officeDocument/2006/relationships/image" Target="../media/image35.jpeg"/></Relationships>
</file>

<file path=ppt/slides/_rels/slide4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e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reurl.cc/lgX22Y" TargetMode="External"/><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hyperlink" Target="https://forms.gle/6gTnz1N6wLEZxRan9" TargetMode="External"/><Relationship Id="rId5" Type="http://schemas.openxmlformats.org/officeDocument/2006/relationships/hyperlink" Target="https://lin.ee/lo1cPVT" TargetMode="External"/><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870ED120-72DB-4A1D-8C6B-6039FF69B0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732" y="60695"/>
            <a:ext cx="12096267" cy="6732964"/>
          </a:xfrm>
          <a:prstGeom prst="rect">
            <a:avLst/>
          </a:prstGeom>
        </p:spPr>
      </p:pic>
      <p:sp>
        <p:nvSpPr>
          <p:cNvPr id="2" name="文字方塊 1">
            <a:extLst>
              <a:ext uri="{FF2B5EF4-FFF2-40B4-BE49-F238E27FC236}">
                <a16:creationId xmlns:a16="http://schemas.microsoft.com/office/drawing/2014/main" id="{430DBC6B-F5E5-4C82-9035-9536011CEF2C}"/>
              </a:ext>
            </a:extLst>
          </p:cNvPr>
          <p:cNvSpPr txBox="1"/>
          <p:nvPr/>
        </p:nvSpPr>
        <p:spPr>
          <a:xfrm>
            <a:off x="3759463" y="5570290"/>
            <a:ext cx="4673074" cy="400110"/>
          </a:xfrm>
          <a:prstGeom prst="rect">
            <a:avLst/>
          </a:prstGeom>
          <a:noFill/>
        </p:spPr>
        <p:txBody>
          <a:bodyPr wrap="none" rtlCol="0">
            <a:spAutoFit/>
          </a:bodyPr>
          <a:lstStyle/>
          <a:p>
            <a:r>
              <a:rPr lang="zh-TW" altLang="en-US" sz="2000" b="1" dirty="0">
                <a:solidFill>
                  <a:srgbClr val="0033CC"/>
                </a:solidFill>
                <a:latin typeface="微軟正黑體" pitchFamily="34" charset="-120"/>
                <a:ea typeface="微軟正黑體" pitchFamily="34" charset="-120"/>
              </a:rPr>
              <a:t>主講人：國立勤益科技大學 產學營運處</a:t>
            </a:r>
            <a:endParaRPr lang="en-US" altLang="zh-TW" sz="2000" b="1" dirty="0">
              <a:solidFill>
                <a:srgbClr val="0033CC"/>
              </a:solidFill>
              <a:latin typeface="微軟正黑體" pitchFamily="34" charset="-120"/>
              <a:ea typeface="微軟正黑體" pitchFamily="34" charset="-120"/>
            </a:endParaRPr>
          </a:p>
        </p:txBody>
      </p:sp>
      <p:pic>
        <p:nvPicPr>
          <p:cNvPr id="5" name="圖片 4">
            <a:extLst>
              <a:ext uri="{FF2B5EF4-FFF2-40B4-BE49-F238E27FC236}">
                <a16:creationId xmlns:a16="http://schemas.microsoft.com/office/drawing/2014/main" id="{8E7E9AEB-373A-4046-944D-8D888620CA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53807" y="60695"/>
            <a:ext cx="2008894" cy="2008894"/>
          </a:xfrm>
          <a:prstGeom prst="rect">
            <a:avLst/>
          </a:prstGeom>
        </p:spPr>
      </p:pic>
      <p:sp>
        <p:nvSpPr>
          <p:cNvPr id="6" name="文字方塊 5">
            <a:extLst>
              <a:ext uri="{FF2B5EF4-FFF2-40B4-BE49-F238E27FC236}">
                <a16:creationId xmlns:a16="http://schemas.microsoft.com/office/drawing/2014/main" id="{B5B3385F-7CBF-47E0-995C-B2FAE6AC8B40}"/>
              </a:ext>
            </a:extLst>
          </p:cNvPr>
          <p:cNvSpPr txBox="1"/>
          <p:nvPr/>
        </p:nvSpPr>
        <p:spPr>
          <a:xfrm>
            <a:off x="10088090" y="1869534"/>
            <a:ext cx="1723549" cy="400110"/>
          </a:xfrm>
          <a:prstGeom prst="rect">
            <a:avLst/>
          </a:prstGeom>
          <a:noFill/>
        </p:spPr>
        <p:txBody>
          <a:bodyPr wrap="none" rtlCol="0">
            <a:spAutoFit/>
          </a:bodyPr>
          <a:lstStyle/>
          <a:p>
            <a:r>
              <a:rPr lang="zh-TW" altLang="en-US" sz="2000" b="1" dirty="0">
                <a:solidFill>
                  <a:srgbClr val="FF0000"/>
                </a:solidFill>
                <a:latin typeface="微軟正黑體" pitchFamily="34" charset="-120"/>
                <a:ea typeface="微軟正黑體" pitchFamily="34" charset="-120"/>
              </a:rPr>
              <a:t>中區報名網址</a:t>
            </a:r>
            <a:endParaRPr lang="en-US" altLang="zh-TW" sz="2000" b="1" dirty="0">
              <a:solidFill>
                <a:srgbClr val="FF0000"/>
              </a:solidFill>
              <a:latin typeface="微軟正黑體" pitchFamily="34" charset="-120"/>
              <a:ea typeface="微軟正黑體" pitchFamily="34" charset="-120"/>
            </a:endParaRPr>
          </a:p>
        </p:txBody>
      </p:sp>
      <p:sp>
        <p:nvSpPr>
          <p:cNvPr id="4" name="投影片編號版面配置區 3">
            <a:extLst>
              <a:ext uri="{FF2B5EF4-FFF2-40B4-BE49-F238E27FC236}">
                <a16:creationId xmlns:a16="http://schemas.microsoft.com/office/drawing/2014/main" id="{6E5897BC-EE79-451A-8E85-8987CFE7C04B}"/>
              </a:ext>
            </a:extLst>
          </p:cNvPr>
          <p:cNvSpPr>
            <a:spLocks noGrp="1"/>
          </p:cNvSpPr>
          <p:nvPr>
            <p:ph type="sldNum" sz="quarter" idx="12"/>
          </p:nvPr>
        </p:nvSpPr>
        <p:spPr/>
        <p:txBody>
          <a:bodyPr/>
          <a:lstStyle/>
          <a:p>
            <a:fld id="{5F21AC4E-9E39-41F9-8F2C-D1A48B915077}" type="slidenum">
              <a:rPr lang="zh-TW" altLang="en-US" b="1" smtClean="0">
                <a:latin typeface="微軟正黑體" pitchFamily="34" charset="-120"/>
                <a:ea typeface="微軟正黑體" pitchFamily="34" charset="-120"/>
              </a:rPr>
              <a:pPr/>
              <a:t>1</a:t>
            </a:fld>
            <a:endParaRPr lang="zh-TW" altLang="en-US" b="1">
              <a:latin typeface="微軟正黑體" pitchFamily="34" charset="-120"/>
              <a:ea typeface="微軟正黑體" pitchFamily="34" charset="-120"/>
            </a:endParaRPr>
          </a:p>
        </p:txBody>
      </p:sp>
      <p:sp>
        <p:nvSpPr>
          <p:cNvPr id="9" name="文字方塊 8">
            <a:extLst>
              <a:ext uri="{FF2B5EF4-FFF2-40B4-BE49-F238E27FC236}">
                <a16:creationId xmlns:a16="http://schemas.microsoft.com/office/drawing/2014/main" id="{659CE955-A608-49E8-B9D1-BBD5DBD174DE}"/>
              </a:ext>
            </a:extLst>
          </p:cNvPr>
          <p:cNvSpPr txBox="1"/>
          <p:nvPr/>
        </p:nvSpPr>
        <p:spPr>
          <a:xfrm>
            <a:off x="805343" y="146698"/>
            <a:ext cx="6123962" cy="815608"/>
          </a:xfrm>
          <a:prstGeom prst="rect">
            <a:avLst/>
          </a:prstGeom>
          <a:noFill/>
        </p:spPr>
        <p:txBody>
          <a:bodyPr wrap="square">
            <a:spAutoFit/>
          </a:bodyPr>
          <a:lstStyle/>
          <a:p>
            <a:r>
              <a:rPr lang="zh-TW" altLang="en-US" b="1" dirty="0">
                <a:latin typeface="Times New Roman" panose="02020603050405020304" pitchFamily="18" charset="0"/>
                <a:ea typeface="標楷體" panose="03000509000000000000" pitchFamily="65" charset="-120"/>
              </a:rPr>
              <a:t>中區競賽報名網址</a:t>
            </a:r>
            <a:r>
              <a:rPr lang="zh-TW" altLang="en-US" dirty="0">
                <a:latin typeface="Times New Roman" panose="02020603050405020304" pitchFamily="18" charset="0"/>
                <a:ea typeface="標楷體" panose="03000509000000000000" pitchFamily="65" charset="-120"/>
              </a:rPr>
              <a:t>：</a:t>
            </a:r>
            <a:r>
              <a:rPr lang="en-US" altLang="zh-TW" dirty="0">
                <a:latin typeface="Times New Roman" panose="02020603050405020304" pitchFamily="18" charset="0"/>
                <a:ea typeface="標楷體" panose="03000509000000000000" pitchFamily="65" charset="-120"/>
                <a:hlinkClick r:id="rId4"/>
              </a:rPr>
              <a:t>https://forms.gle/6gTnz1N6wLEZxRan9</a:t>
            </a:r>
            <a:endParaRPr lang="en-US" altLang="zh-TW" dirty="0">
              <a:latin typeface="Times New Roman" panose="02020603050405020304" pitchFamily="18" charset="0"/>
              <a:ea typeface="標楷體" panose="03000509000000000000" pitchFamily="65" charset="-120"/>
            </a:endParaRPr>
          </a:p>
          <a:p>
            <a:endParaRPr lang="en-US" altLang="zh-TW" sz="900" dirty="0">
              <a:latin typeface="Times New Roman" panose="02020603050405020304" pitchFamily="18" charset="0"/>
              <a:ea typeface="標楷體" panose="03000509000000000000" pitchFamily="65" charset="-120"/>
            </a:endParaRPr>
          </a:p>
          <a:p>
            <a:r>
              <a:rPr lang="zh-TW" altLang="en-US" b="1" dirty="0">
                <a:latin typeface="Times New Roman" panose="02020603050405020304" pitchFamily="18" charset="0"/>
                <a:ea typeface="標楷體" panose="03000509000000000000" pitchFamily="65" charset="-120"/>
              </a:rPr>
              <a:t>相關活動網址</a:t>
            </a:r>
            <a:r>
              <a:rPr lang="zh-TW" altLang="en-US" dirty="0">
                <a:latin typeface="Times New Roman" panose="02020603050405020304" pitchFamily="18" charset="0"/>
                <a:ea typeface="標楷體" panose="03000509000000000000" pitchFamily="65" charset="-120"/>
              </a:rPr>
              <a:t>：</a:t>
            </a:r>
            <a:r>
              <a:rPr lang="en-US" altLang="zh-TW" dirty="0">
                <a:latin typeface="Times New Roman" panose="02020603050405020304" pitchFamily="18" charset="0"/>
                <a:ea typeface="標楷體" panose="03000509000000000000" pitchFamily="65" charset="-120"/>
                <a:hlinkClick r:id="rId5"/>
              </a:rPr>
              <a:t>https://reurl.cc/lgX22Y</a:t>
            </a:r>
            <a:endParaRPr lang="zh-TW" altLang="en-US" dirty="0">
              <a:latin typeface="Times New Roman" panose="02020603050405020304" pitchFamily="18" charset="0"/>
              <a:ea typeface="標楷體" panose="03000509000000000000" pitchFamily="65" charset="-120"/>
            </a:endParaRPr>
          </a:p>
        </p:txBody>
      </p:sp>
    </p:spTree>
    <p:extLst>
      <p:ext uri="{BB962C8B-B14F-4D97-AF65-F5344CB8AC3E}">
        <p14:creationId xmlns:p14="http://schemas.microsoft.com/office/powerpoint/2010/main" val="28995936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6CA6D0E5-4B1C-46FB-BCDC-1A090E20A4EC}"/>
              </a:ext>
            </a:extLst>
          </p:cNvPr>
          <p:cNvSpPr/>
          <p:nvPr/>
        </p:nvSpPr>
        <p:spPr>
          <a:xfrm>
            <a:off x="8682606" y="1300294"/>
            <a:ext cx="3509394"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grpSp>
        <p:nvGrpSpPr>
          <p:cNvPr id="8" name="群組 7">
            <a:extLst>
              <a:ext uri="{FF2B5EF4-FFF2-40B4-BE49-F238E27FC236}">
                <a16:creationId xmlns:a16="http://schemas.microsoft.com/office/drawing/2014/main" id="{AA461121-E259-9C45-11CF-7B31D0E351C6}"/>
              </a:ext>
            </a:extLst>
          </p:cNvPr>
          <p:cNvGrpSpPr/>
          <p:nvPr/>
        </p:nvGrpSpPr>
        <p:grpSpPr>
          <a:xfrm>
            <a:off x="6700622" y="1637425"/>
            <a:ext cx="4831704" cy="4959812"/>
            <a:chOff x="6225050" y="1023321"/>
            <a:chExt cx="4831704" cy="4959812"/>
          </a:xfrm>
        </p:grpSpPr>
        <p:grpSp>
          <p:nvGrpSpPr>
            <p:cNvPr id="9" name="群組 8">
              <a:extLst>
                <a:ext uri="{FF2B5EF4-FFF2-40B4-BE49-F238E27FC236}">
                  <a16:creationId xmlns:a16="http://schemas.microsoft.com/office/drawing/2014/main" id="{15BB6A47-ECDB-4811-AF14-26661EC5FC2C}"/>
                </a:ext>
              </a:extLst>
            </p:cNvPr>
            <p:cNvGrpSpPr/>
            <p:nvPr/>
          </p:nvGrpSpPr>
          <p:grpSpPr>
            <a:xfrm>
              <a:off x="6728974" y="1084948"/>
              <a:ext cx="4320717" cy="835918"/>
              <a:chOff x="1347671" y="62262"/>
              <a:chExt cx="4320717" cy="835918"/>
            </a:xfrm>
          </p:grpSpPr>
          <p:sp>
            <p:nvSpPr>
              <p:cNvPr id="23" name="箭號: 五邊形 22">
                <a:extLst>
                  <a:ext uri="{FF2B5EF4-FFF2-40B4-BE49-F238E27FC236}">
                    <a16:creationId xmlns:a16="http://schemas.microsoft.com/office/drawing/2014/main" id="{C1E42C02-68EA-F159-5A90-B7C34A8C65E5}"/>
                  </a:ext>
                </a:extLst>
              </p:cNvPr>
              <p:cNvSpPr/>
              <p:nvPr/>
            </p:nvSpPr>
            <p:spPr>
              <a:xfrm rot="10800000">
                <a:off x="1347671" y="62262"/>
                <a:ext cx="4320717" cy="835918"/>
              </a:xfrm>
              <a:prstGeom prst="homePlate">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4" name="箭號: 五邊形 4">
                <a:extLst>
                  <a:ext uri="{FF2B5EF4-FFF2-40B4-BE49-F238E27FC236}">
                    <a16:creationId xmlns:a16="http://schemas.microsoft.com/office/drawing/2014/main" id="{6795900D-057E-74FC-D3D0-114D4015A7CB}"/>
                  </a:ext>
                </a:extLst>
              </p:cNvPr>
              <p:cNvSpPr txBox="1"/>
              <p:nvPr/>
            </p:nvSpPr>
            <p:spPr>
              <a:xfrm>
                <a:off x="1679226" y="174383"/>
                <a:ext cx="3657599" cy="6887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3824" tIns="137160" rIns="256032" bIns="137160" numCol="1" spcCol="1270" anchor="ctr" anchorCtr="0">
                <a:noAutofit/>
              </a:bodyPr>
              <a:lstStyle/>
              <a:p>
                <a:pPr marL="0" lvl="0" indent="0" algn="ctr" defTabSz="1600200">
                  <a:lnSpc>
                    <a:spcPct val="90000"/>
                  </a:lnSpc>
                  <a:spcBef>
                    <a:spcPct val="0"/>
                  </a:spcBef>
                  <a:spcAft>
                    <a:spcPct val="35000"/>
                  </a:spcAft>
                  <a:buNone/>
                </a:pPr>
                <a:r>
                  <a:rPr lang="zh-TW" altLang="en-US" sz="3600" b="1" kern="1200" dirty="0">
                    <a:latin typeface="Microsoft JhengHei" panose="020B0604030504040204" pitchFamily="34" charset="-120"/>
                    <a:ea typeface="Microsoft JhengHei" panose="020B0604030504040204" pitchFamily="34" charset="-120"/>
                  </a:rPr>
                  <a:t>競賽時程</a:t>
                </a:r>
                <a:endParaRPr lang="zh-TW" altLang="en-US" sz="3600" kern="1200" dirty="0"/>
              </a:p>
            </p:txBody>
          </p:sp>
        </p:grpSp>
        <p:grpSp>
          <p:nvGrpSpPr>
            <p:cNvPr id="10" name="群組 9">
              <a:extLst>
                <a:ext uri="{FF2B5EF4-FFF2-40B4-BE49-F238E27FC236}">
                  <a16:creationId xmlns:a16="http://schemas.microsoft.com/office/drawing/2014/main" id="{B425F584-0074-7DC0-8712-A5E2E6E8EE18}"/>
                </a:ext>
              </a:extLst>
            </p:cNvPr>
            <p:cNvGrpSpPr/>
            <p:nvPr/>
          </p:nvGrpSpPr>
          <p:grpSpPr>
            <a:xfrm>
              <a:off x="6736037" y="2382605"/>
              <a:ext cx="4320717" cy="835918"/>
              <a:chOff x="1347671" y="1369166"/>
              <a:chExt cx="4320717" cy="835918"/>
            </a:xfrm>
          </p:grpSpPr>
          <p:sp>
            <p:nvSpPr>
              <p:cNvPr id="21" name="箭號: 五邊形 20">
                <a:extLst>
                  <a:ext uri="{FF2B5EF4-FFF2-40B4-BE49-F238E27FC236}">
                    <a16:creationId xmlns:a16="http://schemas.microsoft.com/office/drawing/2014/main" id="{872DA437-2228-07F0-BF8F-981858C99868}"/>
                  </a:ext>
                </a:extLst>
              </p:cNvPr>
              <p:cNvSpPr/>
              <p:nvPr/>
            </p:nvSpPr>
            <p:spPr>
              <a:xfrm rot="10800000">
                <a:off x="1347671" y="1369166"/>
                <a:ext cx="4320717" cy="835918"/>
              </a:xfrm>
              <a:prstGeom prst="homePlate">
                <a:avLst/>
              </a:prstGeom>
            </p:spPr>
            <p:style>
              <a:lnRef idx="2">
                <a:schemeClr val="lt1">
                  <a:hueOff val="0"/>
                  <a:satOff val="0"/>
                  <a:lumOff val="0"/>
                  <a:alphaOff val="0"/>
                </a:schemeClr>
              </a:lnRef>
              <a:fillRef idx="1">
                <a:schemeClr val="accent5">
                  <a:hueOff val="-2252848"/>
                  <a:satOff val="-5806"/>
                  <a:lumOff val="-3922"/>
                  <a:alphaOff val="0"/>
                </a:schemeClr>
              </a:fillRef>
              <a:effectRef idx="0">
                <a:schemeClr val="accent5">
                  <a:hueOff val="-2252848"/>
                  <a:satOff val="-5806"/>
                  <a:lumOff val="-3922"/>
                  <a:alphaOff val="0"/>
                </a:schemeClr>
              </a:effectRef>
              <a:fontRef idx="minor">
                <a:schemeClr val="lt1"/>
              </a:fontRef>
            </p:style>
          </p:sp>
          <p:sp>
            <p:nvSpPr>
              <p:cNvPr id="22" name="箭號: 五邊形 4">
                <a:extLst>
                  <a:ext uri="{FF2B5EF4-FFF2-40B4-BE49-F238E27FC236}">
                    <a16:creationId xmlns:a16="http://schemas.microsoft.com/office/drawing/2014/main" id="{A036F655-4271-EF42-EF91-F4C003C7278D}"/>
                  </a:ext>
                </a:extLst>
              </p:cNvPr>
              <p:cNvSpPr txBox="1"/>
              <p:nvPr/>
            </p:nvSpPr>
            <p:spPr>
              <a:xfrm>
                <a:off x="1577401" y="1465792"/>
                <a:ext cx="4069101" cy="6887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3824" tIns="137160" rIns="256032" bIns="137160" numCol="1" spcCol="1270" anchor="ctr" anchorCtr="0">
                <a:noAutofit/>
              </a:bodyPr>
              <a:lstStyle/>
              <a:p>
                <a:pPr marL="0" lvl="0" indent="0" algn="ctr" defTabSz="1600200">
                  <a:lnSpc>
                    <a:spcPct val="90000"/>
                  </a:lnSpc>
                  <a:spcBef>
                    <a:spcPct val="0"/>
                  </a:spcBef>
                  <a:spcAft>
                    <a:spcPct val="35000"/>
                  </a:spcAft>
                  <a:buNone/>
                </a:pPr>
                <a:r>
                  <a:rPr lang="zh-TW" altLang="en-US" sz="3600" b="1" kern="1200" dirty="0">
                    <a:latin typeface="Microsoft JhengHei" panose="020B0604030504040204" pitchFamily="34" charset="-120"/>
                    <a:ea typeface="Microsoft JhengHei" panose="020B0604030504040204" pitchFamily="34" charset="-120"/>
                  </a:rPr>
                  <a:t>區域賽報名窗口</a:t>
                </a:r>
                <a:endParaRPr lang="zh-TW" altLang="en-US" sz="3600" kern="1200" dirty="0"/>
              </a:p>
            </p:txBody>
          </p:sp>
        </p:grpSp>
        <p:grpSp>
          <p:nvGrpSpPr>
            <p:cNvPr id="11" name="群組 10">
              <a:extLst>
                <a:ext uri="{FF2B5EF4-FFF2-40B4-BE49-F238E27FC236}">
                  <a16:creationId xmlns:a16="http://schemas.microsoft.com/office/drawing/2014/main" id="{00A0B8FD-501D-6B3C-36EF-5245EF99165F}"/>
                </a:ext>
              </a:extLst>
            </p:cNvPr>
            <p:cNvGrpSpPr/>
            <p:nvPr/>
          </p:nvGrpSpPr>
          <p:grpSpPr>
            <a:xfrm>
              <a:off x="6728972" y="3679637"/>
              <a:ext cx="4320717" cy="835918"/>
              <a:chOff x="1347671" y="2676069"/>
              <a:chExt cx="4320717" cy="835918"/>
            </a:xfrm>
          </p:grpSpPr>
          <p:sp>
            <p:nvSpPr>
              <p:cNvPr id="19" name="箭號: 五邊形 18">
                <a:extLst>
                  <a:ext uri="{FF2B5EF4-FFF2-40B4-BE49-F238E27FC236}">
                    <a16:creationId xmlns:a16="http://schemas.microsoft.com/office/drawing/2014/main" id="{80C23E0A-7ABB-0DA4-D699-37C39B791087}"/>
                  </a:ext>
                </a:extLst>
              </p:cNvPr>
              <p:cNvSpPr/>
              <p:nvPr/>
            </p:nvSpPr>
            <p:spPr>
              <a:xfrm rot="10800000">
                <a:off x="1347671" y="2676069"/>
                <a:ext cx="4320717" cy="835918"/>
              </a:xfrm>
              <a:prstGeom prst="homePlate">
                <a:avLst/>
              </a:prstGeom>
              <a:solidFill>
                <a:schemeClr val="accent6">
                  <a:lumMod val="60000"/>
                  <a:lumOff val="40000"/>
                </a:schemeClr>
              </a:solidFill>
            </p:spPr>
            <p:style>
              <a:lnRef idx="2">
                <a:schemeClr val="lt1">
                  <a:hueOff val="0"/>
                  <a:satOff val="0"/>
                  <a:lumOff val="0"/>
                  <a:alphaOff val="0"/>
                </a:schemeClr>
              </a:lnRef>
              <a:fillRef idx="1">
                <a:schemeClr val="accent5">
                  <a:hueOff val="-4505695"/>
                  <a:satOff val="-11613"/>
                  <a:lumOff val="-7843"/>
                  <a:alphaOff val="0"/>
                </a:schemeClr>
              </a:fillRef>
              <a:effectRef idx="0">
                <a:schemeClr val="accent5">
                  <a:hueOff val="-4505695"/>
                  <a:satOff val="-11613"/>
                  <a:lumOff val="-7843"/>
                  <a:alphaOff val="0"/>
                </a:schemeClr>
              </a:effectRef>
              <a:fontRef idx="minor">
                <a:schemeClr val="lt1"/>
              </a:fontRef>
            </p:style>
          </p:sp>
          <p:sp>
            <p:nvSpPr>
              <p:cNvPr id="20" name="箭號: 五邊形 4">
                <a:extLst>
                  <a:ext uri="{FF2B5EF4-FFF2-40B4-BE49-F238E27FC236}">
                    <a16:creationId xmlns:a16="http://schemas.microsoft.com/office/drawing/2014/main" id="{88F74AE7-F08B-2C12-5461-88AA1981C1BD}"/>
                  </a:ext>
                </a:extLst>
              </p:cNvPr>
              <p:cNvSpPr txBox="1"/>
              <p:nvPr/>
            </p:nvSpPr>
            <p:spPr>
              <a:xfrm>
                <a:off x="1473478" y="2774620"/>
                <a:ext cx="4069101" cy="6887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3824" tIns="137160" rIns="256032" bIns="137160" numCol="1" spcCol="1270" anchor="ctr" anchorCtr="0">
                <a:noAutofit/>
              </a:bodyPr>
              <a:lstStyle/>
              <a:p>
                <a:pPr marL="0" lvl="0" indent="0" algn="ctr" defTabSz="1600200">
                  <a:lnSpc>
                    <a:spcPct val="90000"/>
                  </a:lnSpc>
                  <a:spcBef>
                    <a:spcPct val="0"/>
                  </a:spcBef>
                  <a:spcAft>
                    <a:spcPct val="35000"/>
                  </a:spcAft>
                  <a:buNone/>
                </a:pPr>
                <a:r>
                  <a:rPr lang="zh-TW" altLang="en-US" sz="3600" b="1" kern="1200" dirty="0">
                    <a:latin typeface="Microsoft JhengHei" panose="020B0604030504040204" pitchFamily="34" charset="-120"/>
                    <a:ea typeface="Microsoft JhengHei" panose="020B0604030504040204" pitchFamily="34" charset="-120"/>
                  </a:rPr>
                  <a:t>說明事項</a:t>
                </a:r>
                <a:endParaRPr lang="en-US" altLang="zh-TW" sz="3600" b="1" kern="1200" dirty="0">
                  <a:latin typeface="Microsoft JhengHei" panose="020B0604030504040204" pitchFamily="34" charset="-120"/>
                  <a:ea typeface="Microsoft JhengHei" panose="020B0604030504040204" pitchFamily="34" charset="-120"/>
                </a:endParaRPr>
              </a:p>
            </p:txBody>
          </p:sp>
        </p:grpSp>
        <p:grpSp>
          <p:nvGrpSpPr>
            <p:cNvPr id="12" name="群組 11">
              <a:extLst>
                <a:ext uri="{FF2B5EF4-FFF2-40B4-BE49-F238E27FC236}">
                  <a16:creationId xmlns:a16="http://schemas.microsoft.com/office/drawing/2014/main" id="{FC966725-0277-9AFE-6130-68F5B1C0D10F}"/>
                </a:ext>
              </a:extLst>
            </p:cNvPr>
            <p:cNvGrpSpPr/>
            <p:nvPr/>
          </p:nvGrpSpPr>
          <p:grpSpPr>
            <a:xfrm>
              <a:off x="6728972" y="5038921"/>
              <a:ext cx="4320717" cy="835918"/>
              <a:chOff x="1347671" y="3982973"/>
              <a:chExt cx="4320717" cy="835918"/>
            </a:xfrm>
          </p:grpSpPr>
          <p:sp>
            <p:nvSpPr>
              <p:cNvPr id="17" name="箭號: 五邊形 16">
                <a:extLst>
                  <a:ext uri="{FF2B5EF4-FFF2-40B4-BE49-F238E27FC236}">
                    <a16:creationId xmlns:a16="http://schemas.microsoft.com/office/drawing/2014/main" id="{D784E51E-83B9-CBAD-0D0B-318AFCBFB3E9}"/>
                  </a:ext>
                </a:extLst>
              </p:cNvPr>
              <p:cNvSpPr/>
              <p:nvPr/>
            </p:nvSpPr>
            <p:spPr>
              <a:xfrm rot="10800000">
                <a:off x="1347671" y="3982973"/>
                <a:ext cx="4320717" cy="835918"/>
              </a:xfrm>
              <a:prstGeom prst="homePlate">
                <a:avLst/>
              </a:prstGeom>
              <a:solidFill>
                <a:srgbClr val="F0AB90"/>
              </a:solidFill>
            </p:spPr>
            <p:style>
              <a:lnRef idx="2">
                <a:schemeClr val="lt1">
                  <a:hueOff val="0"/>
                  <a:satOff val="0"/>
                  <a:lumOff val="0"/>
                  <a:alphaOff val="0"/>
                </a:schemeClr>
              </a:lnRef>
              <a:fillRef idx="1">
                <a:schemeClr val="accent5">
                  <a:hueOff val="-6758543"/>
                  <a:satOff val="-17419"/>
                  <a:lumOff val="-11765"/>
                  <a:alphaOff val="0"/>
                </a:schemeClr>
              </a:fillRef>
              <a:effectRef idx="0">
                <a:schemeClr val="accent5">
                  <a:hueOff val="-6758543"/>
                  <a:satOff val="-17419"/>
                  <a:lumOff val="-11765"/>
                  <a:alphaOff val="0"/>
                </a:schemeClr>
              </a:effectRef>
              <a:fontRef idx="minor">
                <a:schemeClr val="lt1"/>
              </a:fontRef>
            </p:style>
          </p:sp>
          <p:sp>
            <p:nvSpPr>
              <p:cNvPr id="18" name="箭號: 五邊形 4">
                <a:extLst>
                  <a:ext uri="{FF2B5EF4-FFF2-40B4-BE49-F238E27FC236}">
                    <a16:creationId xmlns:a16="http://schemas.microsoft.com/office/drawing/2014/main" id="{EFC55638-7638-5E4D-A0EA-EC278CA07C16}"/>
                  </a:ext>
                </a:extLst>
              </p:cNvPr>
              <p:cNvSpPr txBox="1"/>
              <p:nvPr/>
            </p:nvSpPr>
            <p:spPr>
              <a:xfrm>
                <a:off x="1480543" y="4029014"/>
                <a:ext cx="4069101" cy="6887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3824" tIns="137160" rIns="256032" bIns="137160" numCol="1" spcCol="1270" anchor="ctr" anchorCtr="0">
                <a:noAutofit/>
              </a:bodyPr>
              <a:lstStyle/>
              <a:p>
                <a:pPr marL="0" lvl="0" indent="0" algn="ctr" defTabSz="1600200">
                  <a:lnSpc>
                    <a:spcPct val="90000"/>
                  </a:lnSpc>
                  <a:spcBef>
                    <a:spcPct val="0"/>
                  </a:spcBef>
                  <a:spcAft>
                    <a:spcPct val="35000"/>
                  </a:spcAft>
                  <a:buNone/>
                </a:pPr>
                <a:r>
                  <a:rPr lang="en-US" altLang="zh-TW" sz="3600" b="1" kern="1200" dirty="0">
                    <a:latin typeface="Microsoft JhengHei" panose="020B0604030504040204" pitchFamily="34" charset="-120"/>
                    <a:ea typeface="Microsoft JhengHei" panose="020B0604030504040204" pitchFamily="34" charset="-120"/>
                  </a:rPr>
                  <a:t>Q&amp;A</a:t>
                </a:r>
              </a:p>
            </p:txBody>
          </p:sp>
        </p:grpSp>
        <p:sp>
          <p:nvSpPr>
            <p:cNvPr id="13" name="橢圓 12">
              <a:extLst>
                <a:ext uri="{FF2B5EF4-FFF2-40B4-BE49-F238E27FC236}">
                  <a16:creationId xmlns:a16="http://schemas.microsoft.com/office/drawing/2014/main" id="{EE3F6250-FAB7-D2A1-8E74-EC51EC092399}"/>
                </a:ext>
              </a:extLst>
            </p:cNvPr>
            <p:cNvSpPr/>
            <p:nvPr/>
          </p:nvSpPr>
          <p:spPr>
            <a:xfrm>
              <a:off x="6225050" y="1023321"/>
              <a:ext cx="1006465" cy="1006465"/>
            </a:xfrm>
            <a:prstGeom prst="ellipse">
              <a:avLst/>
            </a:prstGeom>
          </p:spPr>
          <p:style>
            <a:lnRef idx="2">
              <a:schemeClr val="lt1">
                <a:hueOff val="0"/>
                <a:satOff val="0"/>
                <a:lumOff val="0"/>
                <a:alphaOff val="0"/>
              </a:schemeClr>
            </a:lnRef>
            <a:fillRef idx="1">
              <a:schemeClr val="accent5">
                <a:tint val="50000"/>
                <a:hueOff val="0"/>
                <a:satOff val="0"/>
                <a:lumOff val="0"/>
                <a:alphaOff val="0"/>
              </a:schemeClr>
            </a:fillRef>
            <a:effectRef idx="0">
              <a:schemeClr val="accent5">
                <a:tint val="50000"/>
                <a:hueOff val="0"/>
                <a:satOff val="0"/>
                <a:lumOff val="0"/>
                <a:alphaOff val="0"/>
              </a:schemeClr>
            </a:effectRef>
            <a:fontRef idx="minor">
              <a:schemeClr val="lt1">
                <a:hueOff val="0"/>
                <a:satOff val="0"/>
                <a:lumOff val="0"/>
                <a:alphaOff val="0"/>
              </a:schemeClr>
            </a:fontRef>
          </p:style>
          <p:txBody>
            <a:bodyPr/>
            <a:lstStyle/>
            <a:p>
              <a:r>
                <a:rPr lang="en-US" altLang="zh-TW" sz="4000" b="1" dirty="0">
                  <a:effectLst>
                    <a:outerShdw blurRad="38100" dist="38100" dir="2700000" algn="tl">
                      <a:srgbClr val="000000">
                        <a:alpha val="43137"/>
                      </a:srgbClr>
                    </a:outerShdw>
                  </a:effectLst>
                </a:rPr>
                <a:t>01</a:t>
              </a:r>
              <a:endParaRPr lang="zh-TW" altLang="en-US" sz="4000" b="1" dirty="0">
                <a:effectLst>
                  <a:outerShdw blurRad="38100" dist="38100" dir="2700000" algn="tl">
                    <a:srgbClr val="000000">
                      <a:alpha val="43137"/>
                    </a:srgbClr>
                  </a:outerShdw>
                </a:effectLst>
              </a:endParaRPr>
            </a:p>
          </p:txBody>
        </p:sp>
        <p:sp>
          <p:nvSpPr>
            <p:cNvPr id="14" name="橢圓 13">
              <a:extLst>
                <a:ext uri="{FF2B5EF4-FFF2-40B4-BE49-F238E27FC236}">
                  <a16:creationId xmlns:a16="http://schemas.microsoft.com/office/drawing/2014/main" id="{C67892C3-0981-0F70-4CC3-82CE1D992EC4}"/>
                </a:ext>
              </a:extLst>
            </p:cNvPr>
            <p:cNvSpPr/>
            <p:nvPr/>
          </p:nvSpPr>
          <p:spPr>
            <a:xfrm>
              <a:off x="6225050" y="2320353"/>
              <a:ext cx="1006465" cy="1006465"/>
            </a:xfrm>
            <a:prstGeom prst="ellipse">
              <a:avLst/>
            </a:prstGeom>
            <a:solidFill>
              <a:srgbClr val="C2E6E5"/>
            </a:solidFill>
          </p:spPr>
          <p:style>
            <a:lnRef idx="2">
              <a:schemeClr val="lt1">
                <a:hueOff val="0"/>
                <a:satOff val="0"/>
                <a:lumOff val="0"/>
                <a:alphaOff val="0"/>
              </a:schemeClr>
            </a:lnRef>
            <a:fillRef idx="1">
              <a:schemeClr val="accent5">
                <a:tint val="50000"/>
                <a:hueOff val="0"/>
                <a:satOff val="0"/>
                <a:lumOff val="0"/>
                <a:alphaOff val="0"/>
              </a:schemeClr>
            </a:fillRef>
            <a:effectRef idx="0">
              <a:schemeClr val="accent5">
                <a:tint val="50000"/>
                <a:hueOff val="0"/>
                <a:satOff val="0"/>
                <a:lumOff val="0"/>
                <a:alphaOff val="0"/>
              </a:schemeClr>
            </a:effectRef>
            <a:fontRef idx="minor">
              <a:schemeClr val="lt1">
                <a:hueOff val="0"/>
                <a:satOff val="0"/>
                <a:lumOff val="0"/>
                <a:alphaOff val="0"/>
              </a:schemeClr>
            </a:fontRef>
          </p:style>
          <p:txBody>
            <a:bodyPr/>
            <a:lstStyle/>
            <a:p>
              <a:r>
                <a:rPr lang="en-US" altLang="zh-TW" sz="4000" b="1" dirty="0">
                  <a:effectLst>
                    <a:outerShdw blurRad="38100" dist="38100" dir="2700000" algn="tl">
                      <a:srgbClr val="000000">
                        <a:alpha val="43137"/>
                      </a:srgbClr>
                    </a:outerShdw>
                  </a:effectLst>
                </a:rPr>
                <a:t>02</a:t>
              </a:r>
              <a:endParaRPr lang="zh-TW" altLang="en-US" sz="4000" b="1" dirty="0">
                <a:effectLst>
                  <a:outerShdw blurRad="38100" dist="38100" dir="2700000" algn="tl">
                    <a:srgbClr val="000000">
                      <a:alpha val="43137"/>
                    </a:srgbClr>
                  </a:outerShdw>
                </a:effectLst>
              </a:endParaRPr>
            </a:p>
          </p:txBody>
        </p:sp>
        <p:sp>
          <p:nvSpPr>
            <p:cNvPr id="15" name="橢圓 14">
              <a:extLst>
                <a:ext uri="{FF2B5EF4-FFF2-40B4-BE49-F238E27FC236}">
                  <a16:creationId xmlns:a16="http://schemas.microsoft.com/office/drawing/2014/main" id="{98D76B2A-76D9-9C01-369B-5D726C44E36E}"/>
                </a:ext>
              </a:extLst>
            </p:cNvPr>
            <p:cNvSpPr/>
            <p:nvPr/>
          </p:nvSpPr>
          <p:spPr>
            <a:xfrm>
              <a:off x="6225050" y="3617385"/>
              <a:ext cx="1006465" cy="1006465"/>
            </a:xfrm>
            <a:prstGeom prst="ellipse">
              <a:avLst/>
            </a:prstGeom>
            <a:solidFill>
              <a:srgbClr val="C1E1CC"/>
            </a:solidFill>
          </p:spPr>
          <p:style>
            <a:lnRef idx="2">
              <a:schemeClr val="lt1">
                <a:hueOff val="0"/>
                <a:satOff val="0"/>
                <a:lumOff val="0"/>
                <a:alphaOff val="0"/>
              </a:schemeClr>
            </a:lnRef>
            <a:fillRef idx="1">
              <a:schemeClr val="accent5">
                <a:tint val="50000"/>
                <a:hueOff val="0"/>
                <a:satOff val="0"/>
                <a:lumOff val="0"/>
                <a:alphaOff val="0"/>
              </a:schemeClr>
            </a:fillRef>
            <a:effectRef idx="0">
              <a:schemeClr val="accent5">
                <a:tint val="50000"/>
                <a:hueOff val="0"/>
                <a:satOff val="0"/>
                <a:lumOff val="0"/>
                <a:alphaOff val="0"/>
              </a:schemeClr>
            </a:effectRef>
            <a:fontRef idx="minor">
              <a:schemeClr val="lt1">
                <a:hueOff val="0"/>
                <a:satOff val="0"/>
                <a:lumOff val="0"/>
                <a:alphaOff val="0"/>
              </a:schemeClr>
            </a:fontRef>
          </p:style>
          <p:txBody>
            <a:bodyPr/>
            <a:lstStyle/>
            <a:p>
              <a:r>
                <a:rPr lang="en-US" altLang="zh-TW" sz="4000" b="1" dirty="0">
                  <a:effectLst>
                    <a:outerShdw blurRad="38100" dist="38100" dir="2700000" algn="tl">
                      <a:srgbClr val="000000">
                        <a:alpha val="43137"/>
                      </a:srgbClr>
                    </a:outerShdw>
                  </a:effectLst>
                </a:rPr>
                <a:t>03</a:t>
              </a:r>
              <a:endParaRPr lang="zh-TW" altLang="en-US" sz="4000" b="1" dirty="0">
                <a:effectLst>
                  <a:outerShdw blurRad="38100" dist="38100" dir="2700000" algn="tl">
                    <a:srgbClr val="000000">
                      <a:alpha val="43137"/>
                    </a:srgbClr>
                  </a:outerShdw>
                </a:effectLst>
              </a:endParaRPr>
            </a:p>
          </p:txBody>
        </p:sp>
        <p:sp>
          <p:nvSpPr>
            <p:cNvPr id="16" name="橢圓 15">
              <a:extLst>
                <a:ext uri="{FF2B5EF4-FFF2-40B4-BE49-F238E27FC236}">
                  <a16:creationId xmlns:a16="http://schemas.microsoft.com/office/drawing/2014/main" id="{FB4E18A7-F0A2-4757-2EE7-8DC939A9C15D}"/>
                </a:ext>
              </a:extLst>
            </p:cNvPr>
            <p:cNvSpPr/>
            <p:nvPr/>
          </p:nvSpPr>
          <p:spPr>
            <a:xfrm>
              <a:off x="6262909" y="4976668"/>
              <a:ext cx="1006465" cy="1006465"/>
            </a:xfrm>
            <a:prstGeom prst="ellipse">
              <a:avLst/>
            </a:prstGeom>
            <a:solidFill>
              <a:srgbClr val="F7E4D9"/>
            </a:solidFill>
          </p:spPr>
          <p:style>
            <a:lnRef idx="2">
              <a:schemeClr val="lt1">
                <a:hueOff val="0"/>
                <a:satOff val="0"/>
                <a:lumOff val="0"/>
                <a:alphaOff val="0"/>
              </a:schemeClr>
            </a:lnRef>
            <a:fillRef idx="1">
              <a:schemeClr val="accent5">
                <a:tint val="50000"/>
                <a:hueOff val="0"/>
                <a:satOff val="0"/>
                <a:lumOff val="0"/>
                <a:alphaOff val="0"/>
              </a:schemeClr>
            </a:fillRef>
            <a:effectRef idx="0">
              <a:schemeClr val="accent5">
                <a:tint val="50000"/>
                <a:hueOff val="0"/>
                <a:satOff val="0"/>
                <a:lumOff val="0"/>
                <a:alphaOff val="0"/>
              </a:schemeClr>
            </a:effectRef>
            <a:fontRef idx="minor">
              <a:schemeClr val="lt1">
                <a:hueOff val="0"/>
                <a:satOff val="0"/>
                <a:lumOff val="0"/>
                <a:alphaOff val="0"/>
              </a:schemeClr>
            </a:fontRef>
          </p:style>
          <p:txBody>
            <a:bodyPr/>
            <a:lstStyle/>
            <a:p>
              <a:r>
                <a:rPr lang="en-US" altLang="zh-TW" sz="4000" b="1" dirty="0">
                  <a:effectLst>
                    <a:outerShdw blurRad="38100" dist="38100" dir="2700000" algn="tl">
                      <a:srgbClr val="000000">
                        <a:alpha val="43137"/>
                      </a:srgbClr>
                    </a:outerShdw>
                  </a:effectLst>
                </a:rPr>
                <a:t>04</a:t>
              </a:r>
              <a:endParaRPr lang="zh-TW" altLang="en-US" sz="4000" b="1" dirty="0">
                <a:effectLst>
                  <a:outerShdw blurRad="38100" dist="38100" dir="2700000" algn="tl">
                    <a:srgbClr val="000000">
                      <a:alpha val="43137"/>
                    </a:srgbClr>
                  </a:outerShdw>
                </a:effectLst>
              </a:endParaRPr>
            </a:p>
          </p:txBody>
        </p:sp>
      </p:grpSp>
      <p:pic>
        <p:nvPicPr>
          <p:cNvPr id="3" name="圖片 2">
            <a:extLst>
              <a:ext uri="{FF2B5EF4-FFF2-40B4-BE49-F238E27FC236}">
                <a16:creationId xmlns:a16="http://schemas.microsoft.com/office/drawing/2014/main" id="{48267C4A-70A9-48FC-AA9B-D3823D44A5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380" y="0"/>
            <a:ext cx="4849565" cy="6858000"/>
          </a:xfrm>
          <a:prstGeom prst="rect">
            <a:avLst/>
          </a:prstGeom>
        </p:spPr>
      </p:pic>
      <p:sp>
        <p:nvSpPr>
          <p:cNvPr id="2" name="投影片編號版面配置區 1">
            <a:extLst>
              <a:ext uri="{FF2B5EF4-FFF2-40B4-BE49-F238E27FC236}">
                <a16:creationId xmlns:a16="http://schemas.microsoft.com/office/drawing/2014/main" id="{61EA11CF-7899-440E-8882-E1FA5C931779}"/>
              </a:ext>
            </a:extLst>
          </p:cNvPr>
          <p:cNvSpPr>
            <a:spLocks noGrp="1"/>
          </p:cNvSpPr>
          <p:nvPr>
            <p:ph type="sldNum" sz="quarter" idx="12"/>
          </p:nvPr>
        </p:nvSpPr>
        <p:spPr/>
        <p:txBody>
          <a:bodyPr/>
          <a:lstStyle/>
          <a:p>
            <a:fld id="{5F21AC4E-9E39-41F9-8F2C-D1A48B915077}" type="slidenum">
              <a:rPr lang="zh-TW" altLang="en-US" smtClean="0"/>
              <a:pPr/>
              <a:t>2</a:t>
            </a:fld>
            <a:endParaRPr lang="zh-TW" altLang="en-US"/>
          </a:p>
        </p:txBody>
      </p:sp>
    </p:spTree>
    <p:extLst>
      <p:ext uri="{BB962C8B-B14F-4D97-AF65-F5344CB8AC3E}">
        <p14:creationId xmlns:p14="http://schemas.microsoft.com/office/powerpoint/2010/main" val="308018475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8B7D70BF-3223-485F-A6B5-D31B833C3539}"/>
              </a:ext>
            </a:extLst>
          </p:cNvPr>
          <p:cNvSpPr/>
          <p:nvPr/>
        </p:nvSpPr>
        <p:spPr>
          <a:xfrm>
            <a:off x="8682606" y="1300294"/>
            <a:ext cx="3509394"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pic>
        <p:nvPicPr>
          <p:cNvPr id="6" name="Google Shape;141;p3" descr="https://lh5.googleusercontent.com/LnzQQlul3ve2zmF391geT0yG4nKePj0EOclLvPXvrT4tr9hD8oHq1t18VLZNFOOKH-cFZi2UA-8SNnd47KSEC86znCeOj1w_-7vxMIzoXBLoWEr0cjrJRRgGB4wmv4n5oBVJbgA">
            <a:extLst>
              <a:ext uri="{FF2B5EF4-FFF2-40B4-BE49-F238E27FC236}">
                <a16:creationId xmlns:a16="http://schemas.microsoft.com/office/drawing/2014/main" id="{A900D328-313F-3293-238D-BA939E0B2735}"/>
              </a:ext>
            </a:extLst>
          </p:cNvPr>
          <p:cNvPicPr preferRelativeResize="0"/>
          <p:nvPr/>
        </p:nvPicPr>
        <p:blipFill rotWithShape="1">
          <a:blip r:embed="rId2" cstate="print">
            <a:clrChange>
              <a:clrFrom>
                <a:srgbClr val="FFFFFF"/>
              </a:clrFrom>
              <a:clrTo>
                <a:srgbClr val="FFFFFF">
                  <a:alpha val="0"/>
                </a:srgbClr>
              </a:clrTo>
            </a:clrChange>
            <a:alphaModFix/>
          </a:blip>
          <a:srcRect t="16609"/>
          <a:stretch/>
        </p:blipFill>
        <p:spPr>
          <a:xfrm>
            <a:off x="1199626" y="1300294"/>
            <a:ext cx="9644465" cy="5414169"/>
          </a:xfrm>
          <a:prstGeom prst="rect">
            <a:avLst/>
          </a:prstGeom>
          <a:noFill/>
          <a:ln>
            <a:noFill/>
          </a:ln>
        </p:spPr>
      </p:pic>
      <p:sp>
        <p:nvSpPr>
          <p:cNvPr id="2" name="文字方塊 1">
            <a:extLst>
              <a:ext uri="{FF2B5EF4-FFF2-40B4-BE49-F238E27FC236}">
                <a16:creationId xmlns:a16="http://schemas.microsoft.com/office/drawing/2014/main" id="{BFF28993-9B34-479F-8837-A8841B6381B7}"/>
              </a:ext>
            </a:extLst>
          </p:cNvPr>
          <p:cNvSpPr txBox="1"/>
          <p:nvPr/>
        </p:nvSpPr>
        <p:spPr>
          <a:xfrm>
            <a:off x="1107347" y="360727"/>
            <a:ext cx="2717411" cy="646331"/>
          </a:xfrm>
          <a:prstGeom prst="rect">
            <a:avLst/>
          </a:prstGeom>
          <a:noFill/>
        </p:spPr>
        <p:txBody>
          <a:bodyPr wrap="none" rtlCol="0">
            <a:spAutoFit/>
          </a:bodyPr>
          <a:lstStyle/>
          <a:p>
            <a:r>
              <a:rPr lang="zh-TW" altLang="en-US" sz="3600" b="1" dirty="0">
                <a:latin typeface="微軟正黑體" panose="020B0604030504040204" pitchFamily="34" charset="-120"/>
                <a:ea typeface="微軟正黑體" panose="020B0604030504040204" pitchFamily="34" charset="-120"/>
              </a:rPr>
              <a:t>黑客松競賽</a:t>
            </a:r>
            <a:r>
              <a:rPr lang="en-US" altLang="zh-TW" sz="3600" b="1" dirty="0">
                <a:latin typeface="微軟正黑體" panose="020B0604030504040204" pitchFamily="34" charset="-120"/>
                <a:ea typeface="微軟正黑體" panose="020B0604030504040204" pitchFamily="34" charset="-120"/>
              </a:rPr>
              <a:t>?</a:t>
            </a:r>
            <a:endParaRPr lang="zh-TW" altLang="en-US" sz="3600" b="1" dirty="0">
              <a:latin typeface="微軟正黑體" panose="020B0604030504040204" pitchFamily="34" charset="-120"/>
              <a:ea typeface="微軟正黑體" panose="020B0604030504040204" pitchFamily="34" charset="-120"/>
            </a:endParaRPr>
          </a:p>
        </p:txBody>
      </p:sp>
      <p:sp>
        <p:nvSpPr>
          <p:cNvPr id="3" name="投影片編號版面配置區 2">
            <a:extLst>
              <a:ext uri="{FF2B5EF4-FFF2-40B4-BE49-F238E27FC236}">
                <a16:creationId xmlns:a16="http://schemas.microsoft.com/office/drawing/2014/main" id="{DD8B34D3-B5E5-47AA-997E-9540FD965ADF}"/>
              </a:ext>
            </a:extLst>
          </p:cNvPr>
          <p:cNvSpPr>
            <a:spLocks noGrp="1"/>
          </p:cNvSpPr>
          <p:nvPr>
            <p:ph type="sldNum" sz="quarter" idx="12"/>
          </p:nvPr>
        </p:nvSpPr>
        <p:spPr/>
        <p:txBody>
          <a:bodyPr/>
          <a:lstStyle/>
          <a:p>
            <a:fld id="{5F21AC4E-9E39-41F9-8F2C-D1A48B915077}" type="slidenum">
              <a:rPr lang="zh-TW" altLang="en-US" smtClean="0"/>
              <a:pPr/>
              <a:t>3</a:t>
            </a:fld>
            <a:endParaRPr lang="zh-TW" altLang="en-US"/>
          </a:p>
        </p:txBody>
      </p:sp>
    </p:spTree>
    <p:extLst>
      <p:ext uri="{BB962C8B-B14F-4D97-AF65-F5344CB8AC3E}">
        <p14:creationId xmlns:p14="http://schemas.microsoft.com/office/powerpoint/2010/main" val="137128580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72" name="橢圓 71">
            <a:extLst>
              <a:ext uri="{FF2B5EF4-FFF2-40B4-BE49-F238E27FC236}">
                <a16:creationId xmlns:a16="http://schemas.microsoft.com/office/drawing/2014/main" id="{05E74AD7-38B6-4BD6-A3F5-6940C9855335}"/>
              </a:ext>
            </a:extLst>
          </p:cNvPr>
          <p:cNvSpPr/>
          <p:nvPr/>
        </p:nvSpPr>
        <p:spPr>
          <a:xfrm>
            <a:off x="1108564" y="4951615"/>
            <a:ext cx="1364275" cy="1364275"/>
          </a:xfrm>
          <a:prstGeom prst="ellips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1" dirty="0">
              <a:latin typeface="微軟正黑體 Light" pitchFamily="34" charset="-120"/>
              <a:ea typeface="微軟正黑體 Light" pitchFamily="34" charset="-120"/>
            </a:endParaRPr>
          </a:p>
        </p:txBody>
      </p:sp>
      <p:sp>
        <p:nvSpPr>
          <p:cNvPr id="61" name="矩形 60">
            <a:extLst>
              <a:ext uri="{FF2B5EF4-FFF2-40B4-BE49-F238E27FC236}">
                <a16:creationId xmlns:a16="http://schemas.microsoft.com/office/drawing/2014/main" id="{C23767EB-48CE-40D7-B13B-B69E7D533942}"/>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1">
              <a:latin typeface="微軟正黑體 Light" pitchFamily="34" charset="-120"/>
              <a:ea typeface="微軟正黑體 Light" pitchFamily="34" charset="-120"/>
            </a:endParaRPr>
          </a:p>
        </p:txBody>
      </p:sp>
      <p:grpSp>
        <p:nvGrpSpPr>
          <p:cNvPr id="151" name="Google Shape;151;p4"/>
          <p:cNvGrpSpPr/>
          <p:nvPr/>
        </p:nvGrpSpPr>
        <p:grpSpPr>
          <a:xfrm>
            <a:off x="59640" y="1539371"/>
            <a:ext cx="12132358" cy="1790473"/>
            <a:chOff x="61353" y="-463659"/>
            <a:chExt cx="12270345" cy="1790473"/>
          </a:xfrm>
        </p:grpSpPr>
        <p:sp>
          <p:nvSpPr>
            <p:cNvPr id="152" name="Google Shape;152;p4"/>
            <p:cNvSpPr/>
            <p:nvPr/>
          </p:nvSpPr>
          <p:spPr>
            <a:xfrm>
              <a:off x="61353" y="281312"/>
              <a:ext cx="1293323" cy="995214"/>
            </a:xfrm>
            <a:prstGeom prst="roundRect">
              <a:avLst>
                <a:gd name="adj" fmla="val 1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53" name="Google Shape;153;p4"/>
            <p:cNvSpPr txBox="1"/>
            <p:nvPr/>
          </p:nvSpPr>
          <p:spPr>
            <a:xfrm>
              <a:off x="81624" y="310461"/>
              <a:ext cx="1235025" cy="936916"/>
            </a:xfrm>
            <a:prstGeom prst="rect">
              <a:avLst/>
            </a:prstGeom>
            <a:no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None/>
              </a:pPr>
              <a:r>
                <a:rPr lang="zh-TW" sz="1800" b="1" dirty="0">
                  <a:solidFill>
                    <a:schemeClr val="lt1"/>
                  </a:solidFill>
                  <a:latin typeface="微軟正黑體 Light" pitchFamily="34" charset="-120"/>
                  <a:ea typeface="微軟正黑體 Light" pitchFamily="34" charset="-120"/>
                  <a:cs typeface="Microsoft JhengHei"/>
                  <a:sym typeface="Microsoft JhengHei"/>
                </a:rPr>
                <a:t>報名</a:t>
              </a:r>
              <a:endParaRPr b="1" dirty="0">
                <a:latin typeface="微軟正黑體 Light" pitchFamily="34" charset="-120"/>
                <a:ea typeface="微軟正黑體 Light" pitchFamily="34" charset="-120"/>
              </a:endParaRPr>
            </a:p>
          </p:txBody>
        </p:sp>
        <p:sp>
          <p:nvSpPr>
            <p:cNvPr id="154" name="Google Shape;154;p4"/>
            <p:cNvSpPr/>
            <p:nvPr/>
          </p:nvSpPr>
          <p:spPr>
            <a:xfrm rot="47786">
              <a:off x="1477170" y="631044"/>
              <a:ext cx="259738" cy="320744"/>
            </a:xfrm>
            <a:prstGeom prst="rightArrow">
              <a:avLst>
                <a:gd name="adj1" fmla="val 60000"/>
                <a:gd name="adj2"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55" name="Google Shape;155;p4"/>
            <p:cNvSpPr txBox="1"/>
            <p:nvPr/>
          </p:nvSpPr>
          <p:spPr>
            <a:xfrm rot="47786">
              <a:off x="1477174" y="694651"/>
              <a:ext cx="181817" cy="19244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600" b="1">
                <a:solidFill>
                  <a:schemeClr val="dk1"/>
                </a:solidFill>
                <a:latin typeface="微軟正黑體 Light" pitchFamily="34" charset="-120"/>
                <a:ea typeface="微軟正黑體 Light" pitchFamily="34" charset="-120"/>
                <a:cs typeface="Microsoft JhengHei"/>
                <a:sym typeface="Microsoft JhengHei"/>
              </a:endParaRPr>
            </a:p>
          </p:txBody>
        </p:sp>
        <p:sp>
          <p:nvSpPr>
            <p:cNvPr id="156" name="Google Shape;156;p4"/>
            <p:cNvSpPr/>
            <p:nvPr/>
          </p:nvSpPr>
          <p:spPr>
            <a:xfrm>
              <a:off x="1844701" y="306102"/>
              <a:ext cx="1293323" cy="995214"/>
            </a:xfrm>
            <a:prstGeom prst="roundRect">
              <a:avLst>
                <a:gd name="adj" fmla="val 1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57" name="Google Shape;157;p4"/>
            <p:cNvSpPr txBox="1"/>
            <p:nvPr/>
          </p:nvSpPr>
          <p:spPr>
            <a:xfrm>
              <a:off x="1838968" y="325817"/>
              <a:ext cx="1235025" cy="936916"/>
            </a:xfrm>
            <a:prstGeom prst="rect">
              <a:avLst/>
            </a:prstGeom>
            <a:no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None/>
              </a:pPr>
              <a:r>
                <a:rPr lang="zh-TW" sz="1800" b="1" dirty="0">
                  <a:solidFill>
                    <a:schemeClr val="lt1"/>
                  </a:solidFill>
                  <a:latin typeface="微軟正黑體 Light" pitchFamily="34" charset="-120"/>
                  <a:ea typeface="微軟正黑體 Light" pitchFamily="34" charset="-120"/>
                  <a:cs typeface="Microsoft JhengHei"/>
                  <a:sym typeface="Microsoft JhengHei"/>
                </a:rPr>
                <a:t>分區       </a:t>
              </a:r>
              <a:endParaRPr sz="1800" b="1" dirty="0">
                <a:solidFill>
                  <a:schemeClr val="lt1"/>
                </a:solidFill>
                <a:latin typeface="微軟正黑體 Light" pitchFamily="34" charset="-120"/>
                <a:ea typeface="微軟正黑體 Light" pitchFamily="34" charset="-120"/>
                <a:cs typeface="Microsoft JhengHei"/>
                <a:sym typeface="Microsoft JhengHei"/>
              </a:endParaRPr>
            </a:p>
            <a:p>
              <a:pPr marL="0" marR="0" lvl="0" indent="0" algn="ctr" rtl="0">
                <a:lnSpc>
                  <a:spcPct val="100000"/>
                </a:lnSpc>
                <a:spcBef>
                  <a:spcPts val="0"/>
                </a:spcBef>
                <a:spcAft>
                  <a:spcPts val="0"/>
                </a:spcAft>
                <a:buNone/>
              </a:pPr>
              <a:r>
                <a:rPr lang="zh-TW" sz="1800" b="1" dirty="0">
                  <a:solidFill>
                    <a:schemeClr val="lt1"/>
                  </a:solidFill>
                  <a:latin typeface="微軟正黑體 Light" pitchFamily="34" charset="-120"/>
                  <a:ea typeface="微軟正黑體 Light" pitchFamily="34" charset="-120"/>
                  <a:cs typeface="Microsoft JhengHei"/>
                  <a:sym typeface="Microsoft JhengHei"/>
                </a:rPr>
                <a:t>說明會</a:t>
              </a:r>
              <a:endParaRPr b="1" dirty="0">
                <a:latin typeface="微軟正黑體 Light" pitchFamily="34" charset="-120"/>
                <a:ea typeface="微軟正黑體 Light" pitchFamily="34" charset="-120"/>
              </a:endParaRPr>
            </a:p>
          </p:txBody>
        </p:sp>
        <p:sp>
          <p:nvSpPr>
            <p:cNvPr id="158" name="Google Shape;158;p4"/>
            <p:cNvSpPr/>
            <p:nvPr/>
          </p:nvSpPr>
          <p:spPr>
            <a:xfrm>
              <a:off x="3260747" y="643337"/>
              <a:ext cx="260173" cy="320744"/>
            </a:xfrm>
            <a:prstGeom prst="rightArrow">
              <a:avLst>
                <a:gd name="adj1" fmla="val 60000"/>
                <a:gd name="adj2"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59" name="Google Shape;159;p4"/>
            <p:cNvSpPr txBox="1"/>
            <p:nvPr/>
          </p:nvSpPr>
          <p:spPr>
            <a:xfrm>
              <a:off x="3260747" y="707486"/>
              <a:ext cx="182121" cy="192446"/>
            </a:xfrm>
            <a:prstGeom prst="rect">
              <a:avLst/>
            </a:prstGeom>
            <a:solidFill>
              <a:schemeClr val="accent4"/>
            </a:solid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300" b="1">
                <a:solidFill>
                  <a:schemeClr val="lt1"/>
                </a:solidFill>
                <a:latin typeface="微軟正黑體 Light" pitchFamily="34" charset="-120"/>
                <a:ea typeface="微軟正黑體 Light" pitchFamily="34" charset="-120"/>
                <a:cs typeface="Calibri"/>
                <a:sym typeface="Calibri"/>
              </a:endParaRPr>
            </a:p>
          </p:txBody>
        </p:sp>
        <p:sp>
          <p:nvSpPr>
            <p:cNvPr id="160" name="Google Shape;160;p4"/>
            <p:cNvSpPr/>
            <p:nvPr/>
          </p:nvSpPr>
          <p:spPr>
            <a:xfrm>
              <a:off x="3628918" y="306102"/>
              <a:ext cx="1293323" cy="995214"/>
            </a:xfrm>
            <a:prstGeom prst="roundRect">
              <a:avLst>
                <a:gd name="adj" fmla="val 1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61" name="Google Shape;161;p4"/>
            <p:cNvSpPr txBox="1"/>
            <p:nvPr/>
          </p:nvSpPr>
          <p:spPr>
            <a:xfrm>
              <a:off x="3647968" y="353827"/>
              <a:ext cx="1235025" cy="936916"/>
            </a:xfrm>
            <a:prstGeom prst="rect">
              <a:avLst/>
            </a:prstGeom>
            <a:noFill/>
            <a:ln>
              <a:noFill/>
            </a:ln>
          </p:spPr>
          <p:txBody>
            <a:bodyPr spcFirstLastPara="1" wrap="square" lIns="60950" tIns="60950" rIns="60950" bIns="60950" anchor="ctr" anchorCtr="0">
              <a:noAutofit/>
            </a:bodyPr>
            <a:lstStyle/>
            <a:p>
              <a:pPr marL="0" marR="0" lvl="0" indent="0" algn="ctr" rtl="0">
                <a:lnSpc>
                  <a:spcPct val="100000"/>
                </a:lnSpc>
                <a:spcBef>
                  <a:spcPts val="0"/>
                </a:spcBef>
                <a:spcAft>
                  <a:spcPts val="0"/>
                </a:spcAft>
                <a:buNone/>
              </a:pPr>
              <a:r>
                <a:rPr lang="zh-TW" sz="1600" b="1" dirty="0">
                  <a:solidFill>
                    <a:schemeClr val="lt1"/>
                  </a:solidFill>
                  <a:latin typeface="微軟正黑體 Light" pitchFamily="34" charset="-120"/>
                  <a:ea typeface="微軟正黑體 Light" pitchFamily="34" charset="-120"/>
                  <a:cs typeface="Microsoft JhengHei"/>
                  <a:sym typeface="Microsoft JhengHei"/>
                </a:rPr>
                <a:t>破冰組隊</a:t>
              </a:r>
              <a:endParaRPr sz="1600" b="1" dirty="0">
                <a:solidFill>
                  <a:schemeClr val="lt1"/>
                </a:solidFill>
                <a:latin typeface="微軟正黑體 Light" pitchFamily="34" charset="-120"/>
                <a:ea typeface="微軟正黑體 Light" pitchFamily="34" charset="-120"/>
                <a:cs typeface="Microsoft JhengHei"/>
                <a:sym typeface="Microsoft JhengHei"/>
              </a:endParaRPr>
            </a:p>
            <a:p>
              <a:pPr marL="0" marR="0" lvl="0" indent="0" algn="ctr" rtl="0">
                <a:lnSpc>
                  <a:spcPct val="100000"/>
                </a:lnSpc>
                <a:spcBef>
                  <a:spcPts val="0"/>
                </a:spcBef>
                <a:spcAft>
                  <a:spcPts val="0"/>
                </a:spcAft>
                <a:buNone/>
              </a:pPr>
              <a:r>
                <a:rPr lang="zh-TW" sz="1600" b="1" dirty="0">
                  <a:solidFill>
                    <a:schemeClr val="lt1"/>
                  </a:solidFill>
                  <a:latin typeface="微軟正黑體 Light" pitchFamily="34" charset="-120"/>
                  <a:ea typeface="微軟正黑體 Light" pitchFamily="34" charset="-120"/>
                  <a:cs typeface="Microsoft JhengHei"/>
                  <a:sym typeface="Microsoft JhengHei"/>
                </a:rPr>
                <a:t>與實作</a:t>
              </a:r>
              <a:endParaRPr b="1" dirty="0">
                <a:latin typeface="微軟正黑體 Light" pitchFamily="34" charset="-120"/>
                <a:ea typeface="微軟正黑體 Light" pitchFamily="34" charset="-120"/>
              </a:endParaRPr>
            </a:p>
          </p:txBody>
        </p:sp>
        <p:sp>
          <p:nvSpPr>
            <p:cNvPr id="162" name="Google Shape;162;p4"/>
            <p:cNvSpPr/>
            <p:nvPr/>
          </p:nvSpPr>
          <p:spPr>
            <a:xfrm rot="48407">
              <a:off x="5051560" y="656195"/>
              <a:ext cx="274211" cy="320744"/>
            </a:xfrm>
            <a:prstGeom prst="rightArrow">
              <a:avLst>
                <a:gd name="adj1" fmla="val 60000"/>
                <a:gd name="adj2"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63" name="Google Shape;163;p4"/>
            <p:cNvSpPr txBox="1"/>
            <p:nvPr/>
          </p:nvSpPr>
          <p:spPr>
            <a:xfrm rot="48407">
              <a:off x="5051564" y="719765"/>
              <a:ext cx="191948" cy="19244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600" b="1">
                <a:solidFill>
                  <a:schemeClr val="dk1"/>
                </a:solidFill>
                <a:latin typeface="微軟正黑體 Light" pitchFamily="34" charset="-120"/>
                <a:ea typeface="微軟正黑體 Light" pitchFamily="34" charset="-120"/>
                <a:cs typeface="Microsoft JhengHei"/>
                <a:sym typeface="Microsoft JhengHei"/>
              </a:endParaRPr>
            </a:p>
          </p:txBody>
        </p:sp>
        <p:sp>
          <p:nvSpPr>
            <p:cNvPr id="164" name="Google Shape;164;p4"/>
            <p:cNvSpPr/>
            <p:nvPr/>
          </p:nvSpPr>
          <p:spPr>
            <a:xfrm>
              <a:off x="5439570" y="331600"/>
              <a:ext cx="1293323" cy="995214"/>
            </a:xfrm>
            <a:prstGeom prst="roundRect">
              <a:avLst>
                <a:gd name="adj" fmla="val 10000"/>
              </a:avLst>
            </a:prstGeom>
            <a:solidFill>
              <a:srgbClr val="4372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65" name="Google Shape;165;p4"/>
            <p:cNvSpPr txBox="1"/>
            <p:nvPr/>
          </p:nvSpPr>
          <p:spPr>
            <a:xfrm>
              <a:off x="5468719" y="360749"/>
              <a:ext cx="1235025" cy="936916"/>
            </a:xfrm>
            <a:prstGeom prst="rect">
              <a:avLst/>
            </a:prstGeom>
            <a:no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None/>
              </a:pPr>
              <a:r>
                <a:rPr lang="zh-TW" sz="1800" b="1" dirty="0">
                  <a:solidFill>
                    <a:schemeClr val="lt1"/>
                  </a:solidFill>
                  <a:latin typeface="微軟正黑體 Light" pitchFamily="34" charset="-120"/>
                  <a:ea typeface="微軟正黑體 Light" pitchFamily="34" charset="-120"/>
                  <a:cs typeface="Microsoft JhengHei"/>
                  <a:sym typeface="Microsoft JhengHei"/>
                </a:rPr>
                <a:t>分區賽</a:t>
              </a:r>
              <a:endParaRPr b="1" dirty="0">
                <a:latin typeface="微軟正黑體 Light" pitchFamily="34" charset="-120"/>
                <a:ea typeface="微軟正黑體 Light" pitchFamily="34" charset="-120"/>
              </a:endParaRPr>
            </a:p>
          </p:txBody>
        </p:sp>
        <p:sp>
          <p:nvSpPr>
            <p:cNvPr id="166" name="Google Shape;166;p4"/>
            <p:cNvSpPr/>
            <p:nvPr/>
          </p:nvSpPr>
          <p:spPr>
            <a:xfrm rot="-63267">
              <a:off x="6864106" y="651957"/>
              <a:ext cx="278267" cy="320744"/>
            </a:xfrm>
            <a:prstGeom prst="rightArrow">
              <a:avLst>
                <a:gd name="adj1" fmla="val 60000"/>
                <a:gd name="adj2" fmla="val 50000"/>
              </a:avLst>
            </a:prstGeom>
            <a:solidFill>
              <a:srgbClr val="4372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67" name="Google Shape;167;p4"/>
            <p:cNvSpPr txBox="1"/>
            <p:nvPr/>
          </p:nvSpPr>
          <p:spPr>
            <a:xfrm rot="-63267">
              <a:off x="6864113" y="716874"/>
              <a:ext cx="194787" cy="19244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300" b="1">
                <a:solidFill>
                  <a:schemeClr val="lt1"/>
                </a:solidFill>
                <a:latin typeface="微軟正黑體 Light" pitchFamily="34" charset="-120"/>
                <a:ea typeface="微軟正黑體 Light" pitchFamily="34" charset="-120"/>
                <a:cs typeface="Calibri"/>
                <a:sym typeface="Calibri"/>
              </a:endParaRPr>
            </a:p>
          </p:txBody>
        </p:sp>
        <p:sp>
          <p:nvSpPr>
            <p:cNvPr id="168" name="Google Shape;168;p4"/>
            <p:cNvSpPr/>
            <p:nvPr/>
          </p:nvSpPr>
          <p:spPr>
            <a:xfrm>
              <a:off x="7257838" y="296668"/>
              <a:ext cx="1452557" cy="995214"/>
            </a:xfrm>
            <a:prstGeom prst="roundRect">
              <a:avLst>
                <a:gd name="adj" fmla="val 10000"/>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69" name="Google Shape;169;p4"/>
            <p:cNvSpPr txBox="1"/>
            <p:nvPr/>
          </p:nvSpPr>
          <p:spPr>
            <a:xfrm>
              <a:off x="7286987" y="325817"/>
              <a:ext cx="1394259" cy="936916"/>
            </a:xfrm>
            <a:prstGeom prst="rect">
              <a:avLst/>
            </a:prstGeom>
            <a:no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None/>
              </a:pPr>
              <a:r>
                <a:rPr lang="zh-TW" sz="1800" b="1" dirty="0">
                  <a:solidFill>
                    <a:schemeClr val="lt1"/>
                  </a:solidFill>
                  <a:latin typeface="微軟正黑體 Light" pitchFamily="34" charset="-120"/>
                  <a:ea typeface="微軟正黑體 Light" pitchFamily="34" charset="-120"/>
                  <a:cs typeface="Microsoft JhengHei"/>
                  <a:sym typeface="Microsoft JhengHei"/>
                </a:rPr>
                <a:t>公佈晉級全國賽名單</a:t>
              </a:r>
              <a:endParaRPr sz="1800" b="1" dirty="0">
                <a:solidFill>
                  <a:schemeClr val="lt1"/>
                </a:solidFill>
                <a:latin typeface="微軟正黑體 Light" pitchFamily="34" charset="-120"/>
                <a:ea typeface="微軟正黑體 Light" pitchFamily="34" charset="-120"/>
                <a:cs typeface="Microsoft JhengHei"/>
                <a:sym typeface="Microsoft JhengHei"/>
              </a:endParaRPr>
            </a:p>
          </p:txBody>
        </p:sp>
        <p:sp>
          <p:nvSpPr>
            <p:cNvPr id="170" name="Google Shape;170;p4"/>
            <p:cNvSpPr/>
            <p:nvPr/>
          </p:nvSpPr>
          <p:spPr>
            <a:xfrm>
              <a:off x="8833119" y="633903"/>
              <a:ext cx="260173" cy="320744"/>
            </a:xfrm>
            <a:prstGeom prst="rightArrow">
              <a:avLst>
                <a:gd name="adj1" fmla="val 60000"/>
                <a:gd name="adj2" fmla="val 50000"/>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71" name="Google Shape;171;p4"/>
            <p:cNvSpPr txBox="1"/>
            <p:nvPr/>
          </p:nvSpPr>
          <p:spPr>
            <a:xfrm>
              <a:off x="8833119" y="698052"/>
              <a:ext cx="182121" cy="19244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600" b="1">
                <a:solidFill>
                  <a:schemeClr val="dk1"/>
                </a:solidFill>
                <a:latin typeface="微軟正黑體 Light" pitchFamily="34" charset="-120"/>
                <a:ea typeface="微軟正黑體 Light" pitchFamily="34" charset="-120"/>
                <a:cs typeface="Microsoft JhengHei"/>
                <a:sym typeface="Microsoft JhengHei"/>
              </a:endParaRPr>
            </a:p>
          </p:txBody>
        </p:sp>
        <p:sp>
          <p:nvSpPr>
            <p:cNvPr id="172" name="Google Shape;172;p4"/>
            <p:cNvSpPr/>
            <p:nvPr/>
          </p:nvSpPr>
          <p:spPr>
            <a:xfrm>
              <a:off x="9201289" y="296668"/>
              <a:ext cx="1293323" cy="995214"/>
            </a:xfrm>
            <a:prstGeom prst="roundRect">
              <a:avLst>
                <a:gd name="adj" fmla="val 10000"/>
              </a:avLst>
            </a:prstGeom>
            <a:solidFill>
              <a:srgbClr val="00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73" name="Google Shape;173;p4"/>
            <p:cNvSpPr txBox="1"/>
            <p:nvPr/>
          </p:nvSpPr>
          <p:spPr>
            <a:xfrm>
              <a:off x="9225010" y="332641"/>
              <a:ext cx="1235025" cy="936916"/>
            </a:xfrm>
            <a:prstGeom prst="rect">
              <a:avLst/>
            </a:prstGeom>
            <a:no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None/>
              </a:pPr>
              <a:r>
                <a:rPr lang="zh-TW" sz="1800" b="1" dirty="0">
                  <a:solidFill>
                    <a:schemeClr val="lt1"/>
                  </a:solidFill>
                  <a:latin typeface="微軟正黑體 Light" pitchFamily="34" charset="-120"/>
                  <a:ea typeface="微軟正黑體 Light" pitchFamily="34" charset="-120"/>
                  <a:cs typeface="Microsoft JhengHei"/>
                  <a:sym typeface="Microsoft JhengHei"/>
                </a:rPr>
                <a:t>全國賽</a:t>
              </a:r>
              <a:endParaRPr sz="1800" b="1" dirty="0">
                <a:solidFill>
                  <a:schemeClr val="lt1"/>
                </a:solidFill>
                <a:latin typeface="微軟正黑體 Light" pitchFamily="34" charset="-120"/>
                <a:ea typeface="微軟正黑體 Light" pitchFamily="34" charset="-120"/>
                <a:cs typeface="Microsoft JhengHei"/>
                <a:sym typeface="Microsoft JhengHei"/>
              </a:endParaRPr>
            </a:p>
          </p:txBody>
        </p:sp>
        <p:sp>
          <p:nvSpPr>
            <p:cNvPr id="174" name="Google Shape;174;p4"/>
            <p:cNvSpPr/>
            <p:nvPr/>
          </p:nvSpPr>
          <p:spPr>
            <a:xfrm>
              <a:off x="10630553" y="633903"/>
              <a:ext cx="288194" cy="320744"/>
            </a:xfrm>
            <a:prstGeom prst="rightArrow">
              <a:avLst>
                <a:gd name="adj1" fmla="val 60000"/>
                <a:gd name="adj2" fmla="val 50000"/>
              </a:avLst>
            </a:prstGeom>
            <a:solidFill>
              <a:srgbClr val="00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75" name="Google Shape;175;p4"/>
            <p:cNvSpPr txBox="1"/>
            <p:nvPr/>
          </p:nvSpPr>
          <p:spPr>
            <a:xfrm>
              <a:off x="10630553" y="698052"/>
              <a:ext cx="201736" cy="192446"/>
            </a:xfrm>
            <a:prstGeom prst="rect">
              <a:avLst/>
            </a:prstGeom>
            <a:solidFill>
              <a:srgbClr val="009999"/>
            </a:solid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600" b="1">
                <a:solidFill>
                  <a:schemeClr val="dk1"/>
                </a:solidFill>
                <a:latin typeface="微軟正黑體 Light" pitchFamily="34" charset="-120"/>
                <a:ea typeface="微軟正黑體 Light" pitchFamily="34" charset="-120"/>
                <a:cs typeface="Microsoft JhengHei"/>
                <a:sym typeface="Microsoft JhengHei"/>
              </a:endParaRPr>
            </a:p>
          </p:txBody>
        </p:sp>
        <p:sp>
          <p:nvSpPr>
            <p:cNvPr id="176" name="Google Shape;176;p4"/>
            <p:cNvSpPr/>
            <p:nvPr/>
          </p:nvSpPr>
          <p:spPr>
            <a:xfrm>
              <a:off x="11038375" y="296668"/>
              <a:ext cx="1293323" cy="995214"/>
            </a:xfrm>
            <a:prstGeom prst="roundRect">
              <a:avLst>
                <a:gd name="adj" fmla="val 1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微軟正黑體 Light" pitchFamily="34" charset="-120"/>
                <a:ea typeface="微軟正黑體 Light" pitchFamily="34" charset="-120"/>
              </a:endParaRPr>
            </a:p>
          </p:txBody>
        </p:sp>
        <p:sp>
          <p:nvSpPr>
            <p:cNvPr id="177" name="Google Shape;177;p4"/>
            <p:cNvSpPr txBox="1"/>
            <p:nvPr/>
          </p:nvSpPr>
          <p:spPr>
            <a:xfrm>
              <a:off x="11067524" y="325817"/>
              <a:ext cx="1235025" cy="936916"/>
            </a:xfrm>
            <a:prstGeom prst="rect">
              <a:avLst/>
            </a:prstGeom>
            <a:no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None/>
              </a:pPr>
              <a:r>
                <a:rPr lang="zh-TW" sz="1800" b="1" dirty="0">
                  <a:solidFill>
                    <a:schemeClr val="lt1"/>
                  </a:solidFill>
                  <a:latin typeface="微軟正黑體 Light" pitchFamily="34" charset="-120"/>
                  <a:ea typeface="微軟正黑體 Light" pitchFamily="34" charset="-120"/>
                  <a:cs typeface="Microsoft JhengHei"/>
                  <a:sym typeface="Microsoft JhengHei"/>
                </a:rPr>
                <a:t>成果展</a:t>
              </a:r>
              <a:endParaRPr sz="1800" b="1" dirty="0">
                <a:solidFill>
                  <a:schemeClr val="lt1"/>
                </a:solidFill>
                <a:latin typeface="微軟正黑體 Light" pitchFamily="34" charset="-120"/>
                <a:ea typeface="微軟正黑體 Light" pitchFamily="34" charset="-120"/>
                <a:cs typeface="Microsoft JhengHei"/>
                <a:sym typeface="Microsoft JhengHei"/>
              </a:endParaRPr>
            </a:p>
          </p:txBody>
        </p:sp>
        <p:sp>
          <p:nvSpPr>
            <p:cNvPr id="65" name="Google Shape;172;p4">
              <a:extLst>
                <a:ext uri="{FF2B5EF4-FFF2-40B4-BE49-F238E27FC236}">
                  <a16:creationId xmlns:a16="http://schemas.microsoft.com/office/drawing/2014/main" id="{54AF3082-17BD-430D-AD31-6F95B0811AEE}"/>
                </a:ext>
              </a:extLst>
            </p:cNvPr>
            <p:cNvSpPr/>
            <p:nvPr/>
          </p:nvSpPr>
          <p:spPr>
            <a:xfrm>
              <a:off x="9161369" y="-463659"/>
              <a:ext cx="1333242" cy="670384"/>
            </a:xfrm>
            <a:prstGeom prst="roundRect">
              <a:avLst>
                <a:gd name="adj" fmla="val 10000"/>
              </a:avLst>
            </a:prstGeom>
            <a:solidFill>
              <a:srgbClr val="33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dirty="0">
                <a:latin typeface="微軟正黑體 Light" pitchFamily="34" charset="-120"/>
                <a:ea typeface="微軟正黑體 Light" pitchFamily="34" charset="-120"/>
              </a:endParaRPr>
            </a:p>
          </p:txBody>
        </p:sp>
      </p:grpSp>
      <p:sp>
        <p:nvSpPr>
          <p:cNvPr id="180" name="Google Shape;180;p4"/>
          <p:cNvSpPr/>
          <p:nvPr/>
        </p:nvSpPr>
        <p:spPr>
          <a:xfrm>
            <a:off x="38102" y="6512387"/>
            <a:ext cx="11848699" cy="298319"/>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b="1">
              <a:solidFill>
                <a:srgbClr val="2E75B5"/>
              </a:solidFill>
              <a:latin typeface="微軟正黑體 Light" pitchFamily="34" charset="-120"/>
              <a:ea typeface="微軟正黑體 Light" pitchFamily="34" charset="-120"/>
              <a:cs typeface="Microsoft JhengHei"/>
              <a:sym typeface="Microsoft JhengHei"/>
            </a:endParaRPr>
          </a:p>
        </p:txBody>
      </p:sp>
      <p:cxnSp>
        <p:nvCxnSpPr>
          <p:cNvPr id="4" name="直線接點 3">
            <a:extLst>
              <a:ext uri="{FF2B5EF4-FFF2-40B4-BE49-F238E27FC236}">
                <a16:creationId xmlns:a16="http://schemas.microsoft.com/office/drawing/2014/main" id="{6B0B2B35-4515-473D-B8F5-CF5B60B8525C}"/>
              </a:ext>
            </a:extLst>
          </p:cNvPr>
          <p:cNvCxnSpPr>
            <a:cxnSpLocks/>
            <a:stCxn id="52" idx="1"/>
          </p:cNvCxnSpPr>
          <p:nvPr/>
        </p:nvCxnSpPr>
        <p:spPr>
          <a:xfrm flipH="1" flipV="1">
            <a:off x="2473550" y="4343034"/>
            <a:ext cx="804466" cy="899866"/>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2" name="橢圓 51">
            <a:extLst>
              <a:ext uri="{FF2B5EF4-FFF2-40B4-BE49-F238E27FC236}">
                <a16:creationId xmlns:a16="http://schemas.microsoft.com/office/drawing/2014/main" id="{151663A1-DD33-452E-9049-68102108B268}"/>
              </a:ext>
            </a:extLst>
          </p:cNvPr>
          <p:cNvSpPr/>
          <p:nvPr/>
        </p:nvSpPr>
        <p:spPr>
          <a:xfrm>
            <a:off x="2869177" y="5043107"/>
            <a:ext cx="2791727" cy="1364275"/>
          </a:xfrm>
          <a:prstGeom prst="ellips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1">
              <a:latin typeface="微軟正黑體 Light" pitchFamily="34" charset="-120"/>
              <a:ea typeface="微軟正黑體 Light" pitchFamily="34" charset="-120"/>
            </a:endParaRPr>
          </a:p>
        </p:txBody>
      </p:sp>
      <p:sp>
        <p:nvSpPr>
          <p:cNvPr id="57" name="文字方塊 56">
            <a:extLst>
              <a:ext uri="{FF2B5EF4-FFF2-40B4-BE49-F238E27FC236}">
                <a16:creationId xmlns:a16="http://schemas.microsoft.com/office/drawing/2014/main" id="{74DCDBE9-6A7F-468D-A2FC-B8896544208B}"/>
              </a:ext>
            </a:extLst>
          </p:cNvPr>
          <p:cNvSpPr txBox="1"/>
          <p:nvPr/>
        </p:nvSpPr>
        <p:spPr>
          <a:xfrm flipH="1">
            <a:off x="8952827" y="1586335"/>
            <a:ext cx="1557156" cy="553998"/>
          </a:xfrm>
          <a:prstGeom prst="rect">
            <a:avLst/>
          </a:prstGeom>
          <a:noFill/>
        </p:spPr>
        <p:txBody>
          <a:bodyPr wrap="square" rtlCol="0">
            <a:spAutoFit/>
          </a:bodyPr>
          <a:lstStyle/>
          <a:p>
            <a:pPr lvl="0" algn="ctr"/>
            <a:r>
              <a:rPr lang="zh-TW" altLang="en-US" sz="1500" b="1" dirty="0">
                <a:solidFill>
                  <a:schemeClr val="tx1"/>
                </a:solidFill>
                <a:latin typeface="微軟正黑體 Light" pitchFamily="34" charset="-120"/>
                <a:ea typeface="微軟正黑體 Light" pitchFamily="34" charset="-120"/>
              </a:rPr>
              <a:t>進階訓練</a:t>
            </a:r>
            <a:r>
              <a:rPr lang="en-US" altLang="zh-TW" sz="1500" b="1" dirty="0">
                <a:solidFill>
                  <a:schemeClr val="tx1"/>
                </a:solidFill>
                <a:latin typeface="微軟正黑體 Light" pitchFamily="34" charset="-120"/>
                <a:ea typeface="微軟正黑體 Light" pitchFamily="34" charset="-120"/>
              </a:rPr>
              <a:t>113/05/18(</a:t>
            </a:r>
            <a:r>
              <a:rPr lang="zh-TW" altLang="en-US" sz="1500" b="1" dirty="0">
                <a:solidFill>
                  <a:schemeClr val="tx1"/>
                </a:solidFill>
                <a:latin typeface="微軟正黑體 Light" pitchFamily="34" charset="-120"/>
                <a:ea typeface="微軟正黑體 Light" pitchFamily="34" charset="-120"/>
              </a:rPr>
              <a:t>六</a:t>
            </a:r>
            <a:r>
              <a:rPr lang="en-US" altLang="zh-TW" sz="1500" b="1" dirty="0">
                <a:solidFill>
                  <a:schemeClr val="tx1"/>
                </a:solidFill>
                <a:latin typeface="微軟正黑體 Light" pitchFamily="34" charset="-120"/>
                <a:ea typeface="微軟正黑體 Light" pitchFamily="34" charset="-120"/>
              </a:rPr>
              <a:t>)</a:t>
            </a:r>
            <a:endParaRPr lang="zh-TW" altLang="en-US" sz="1500" b="1" dirty="0">
              <a:solidFill>
                <a:schemeClr val="tx1"/>
              </a:solidFill>
              <a:latin typeface="微軟正黑體 Light" pitchFamily="34" charset="-120"/>
              <a:ea typeface="微軟正黑體 Light" pitchFamily="34" charset="-120"/>
            </a:endParaRPr>
          </a:p>
        </p:txBody>
      </p:sp>
      <p:sp>
        <p:nvSpPr>
          <p:cNvPr id="3" name="投影片編號版面配置區 2">
            <a:extLst>
              <a:ext uri="{FF2B5EF4-FFF2-40B4-BE49-F238E27FC236}">
                <a16:creationId xmlns:a16="http://schemas.microsoft.com/office/drawing/2014/main" id="{F3528350-1B65-409F-ADB1-E884AB4F68A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altLang="zh-TW" b="1" smtClean="0">
                <a:latin typeface="微軟正黑體 Light" pitchFamily="34" charset="-120"/>
                <a:ea typeface="微軟正黑體 Light" pitchFamily="34" charset="-120"/>
              </a:rPr>
              <a:pPr marL="0" lvl="0" indent="0" algn="r" rtl="0">
                <a:spcBef>
                  <a:spcPts val="0"/>
                </a:spcBef>
                <a:spcAft>
                  <a:spcPts val="0"/>
                </a:spcAft>
                <a:buNone/>
              </a:pPr>
              <a:t>4</a:t>
            </a:fld>
            <a:endParaRPr lang="zh-TW" altLang="en-US" b="1" dirty="0">
              <a:latin typeface="微軟正黑體 Light" pitchFamily="34" charset="-120"/>
              <a:ea typeface="微軟正黑體 Light" pitchFamily="34" charset="-120"/>
            </a:endParaRPr>
          </a:p>
        </p:txBody>
      </p:sp>
      <p:sp>
        <p:nvSpPr>
          <p:cNvPr id="62" name="Google Shape;178;p4">
            <a:extLst>
              <a:ext uri="{FF2B5EF4-FFF2-40B4-BE49-F238E27FC236}">
                <a16:creationId xmlns:a16="http://schemas.microsoft.com/office/drawing/2014/main" id="{47458372-8586-47D1-AF47-AFE78F055600}"/>
              </a:ext>
            </a:extLst>
          </p:cNvPr>
          <p:cNvSpPr txBox="1"/>
          <p:nvPr/>
        </p:nvSpPr>
        <p:spPr>
          <a:xfrm>
            <a:off x="4015988" y="616780"/>
            <a:ext cx="5515453"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zh-TW" sz="2000" b="1" dirty="0">
                <a:latin typeface="微軟正黑體 Light" pitchFamily="34" charset="-120"/>
                <a:ea typeface="微軟正黑體 Light" pitchFamily="34" charset="-120"/>
                <a:cs typeface="Microsoft JhengHei"/>
                <a:sym typeface="Microsoft JhengHei"/>
              </a:rPr>
              <a:t>各區域賽評選至多</a:t>
            </a:r>
            <a:r>
              <a:rPr lang="en-US" altLang="zh-TW" sz="3600" b="1" dirty="0">
                <a:solidFill>
                  <a:srgbClr val="0070C0"/>
                </a:solidFill>
                <a:latin typeface="微軟正黑體 Light" pitchFamily="34" charset="-120"/>
                <a:ea typeface="微軟正黑體 Light" pitchFamily="34" charset="-120"/>
                <a:cs typeface="Microsoft JhengHei"/>
                <a:sym typeface="Microsoft JhengHei"/>
              </a:rPr>
              <a:t>25</a:t>
            </a:r>
            <a:r>
              <a:rPr lang="zh-TW" sz="2000" b="1" dirty="0">
                <a:latin typeface="微軟正黑體 Light" pitchFamily="34" charset="-120"/>
                <a:ea typeface="微軟正黑體 Light" pitchFamily="34" charset="-120"/>
                <a:cs typeface="Microsoft JhengHei"/>
                <a:sym typeface="Microsoft JhengHei"/>
              </a:rPr>
              <a:t>隊晉級全國決賽</a:t>
            </a:r>
            <a:endParaRPr sz="2000" b="1" dirty="0">
              <a:latin typeface="微軟正黑體 Light" pitchFamily="34" charset="-120"/>
              <a:ea typeface="微軟正黑體 Light" pitchFamily="34" charset="-120"/>
            </a:endParaRPr>
          </a:p>
        </p:txBody>
      </p:sp>
      <p:sp>
        <p:nvSpPr>
          <p:cNvPr id="63" name="Google Shape;190;p4">
            <a:extLst>
              <a:ext uri="{FF2B5EF4-FFF2-40B4-BE49-F238E27FC236}">
                <a16:creationId xmlns:a16="http://schemas.microsoft.com/office/drawing/2014/main" id="{A2F9135A-C17F-4821-874C-2F8FDD8E80B0}"/>
              </a:ext>
            </a:extLst>
          </p:cNvPr>
          <p:cNvSpPr txBox="1">
            <a:spLocks/>
          </p:cNvSpPr>
          <p:nvPr/>
        </p:nvSpPr>
        <p:spPr>
          <a:xfrm>
            <a:off x="381925" y="483610"/>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buFont typeface="Microsoft JhengHei"/>
              <a:buNone/>
            </a:pPr>
            <a:r>
              <a:rPr lang="zh-TW" altLang="en-US" sz="3600" b="1" dirty="0">
                <a:latin typeface="微軟正黑體 Light" pitchFamily="34" charset="-120"/>
                <a:ea typeface="微軟正黑體 Light" pitchFamily="34" charset="-120"/>
                <a:cs typeface="+mn-cs"/>
              </a:rPr>
              <a:t>黑客松競賽時程</a:t>
            </a:r>
          </a:p>
        </p:txBody>
      </p:sp>
      <p:sp>
        <p:nvSpPr>
          <p:cNvPr id="8" name="文字方塊 7">
            <a:extLst>
              <a:ext uri="{FF2B5EF4-FFF2-40B4-BE49-F238E27FC236}">
                <a16:creationId xmlns:a16="http://schemas.microsoft.com/office/drawing/2014/main" id="{0FB52E74-6A8C-4FA8-978A-2FE189C6D5CE}"/>
              </a:ext>
            </a:extLst>
          </p:cNvPr>
          <p:cNvSpPr txBox="1"/>
          <p:nvPr/>
        </p:nvSpPr>
        <p:spPr>
          <a:xfrm>
            <a:off x="-94576" y="3438249"/>
            <a:ext cx="1656524" cy="923330"/>
          </a:xfrm>
          <a:prstGeom prst="rect">
            <a:avLst/>
          </a:prstGeom>
          <a:noFill/>
        </p:spPr>
        <p:txBody>
          <a:bodyPr wrap="square" rtlCol="0">
            <a:spAutoFit/>
          </a:bodyPr>
          <a:lstStyle/>
          <a:p>
            <a:pPr marL="0" marR="0" lvl="0" indent="0" algn="ctr" rtl="0">
              <a:lnSpc>
                <a:spcPct val="100000"/>
              </a:lnSpc>
              <a:spcBef>
                <a:spcPts val="0"/>
              </a:spcBef>
              <a:spcAft>
                <a:spcPts val="0"/>
              </a:spcAft>
              <a:buClr>
                <a:schemeClr val="lt1"/>
              </a:buClr>
              <a:buSzPts val="1800"/>
              <a:buFont typeface="Microsoft JhengHei"/>
              <a:buNone/>
            </a:pP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即日起</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                               </a:t>
            </a: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113/04/22(</a:t>
            </a: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一</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17:00</a:t>
            </a:r>
            <a:endParaRPr lang="zh-TW" altLang="en-US" b="1" dirty="0">
              <a:latin typeface="微軟正黑體 Light" pitchFamily="34" charset="-120"/>
              <a:ea typeface="微軟正黑體 Light" pitchFamily="34" charset="-120"/>
            </a:endParaRPr>
          </a:p>
        </p:txBody>
      </p:sp>
      <p:sp>
        <p:nvSpPr>
          <p:cNvPr id="9" name="文字方塊 8">
            <a:extLst>
              <a:ext uri="{FF2B5EF4-FFF2-40B4-BE49-F238E27FC236}">
                <a16:creationId xmlns:a16="http://schemas.microsoft.com/office/drawing/2014/main" id="{84E0A84C-6885-404E-B4F6-338581B81BB6}"/>
              </a:ext>
            </a:extLst>
          </p:cNvPr>
          <p:cNvSpPr txBox="1"/>
          <p:nvPr/>
        </p:nvSpPr>
        <p:spPr>
          <a:xfrm>
            <a:off x="1648645" y="3443131"/>
            <a:ext cx="1649811" cy="923330"/>
          </a:xfrm>
          <a:prstGeom prst="rect">
            <a:avLst/>
          </a:prstGeom>
          <a:noFill/>
        </p:spPr>
        <p:txBody>
          <a:bodyPr wrap="none" rtlCol="0">
            <a:spAutoFit/>
          </a:bodyPr>
          <a:lstStyle/>
          <a:p>
            <a:pPr marL="0" marR="0" lvl="0" indent="0" algn="ctr" rtl="0">
              <a:lnSpc>
                <a:spcPct val="100000"/>
              </a:lnSpc>
              <a:spcBef>
                <a:spcPts val="0"/>
              </a:spcBef>
              <a:spcAft>
                <a:spcPts val="0"/>
              </a:spcAft>
              <a:buClr>
                <a:schemeClr val="lt1"/>
              </a:buClr>
              <a:buSzPts val="1800"/>
              <a:buFont typeface="Microsoft JhengHei"/>
              <a:buNone/>
            </a:pP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北區</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113/03/19</a:t>
            </a:r>
            <a:endPar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endParaRPr>
          </a:p>
          <a:p>
            <a:pPr marL="0" marR="0" lvl="0" indent="0" algn="ctr" rtl="0">
              <a:lnSpc>
                <a:spcPct val="100000"/>
              </a:lnSpc>
              <a:spcBef>
                <a:spcPts val="0"/>
              </a:spcBef>
              <a:spcAft>
                <a:spcPts val="0"/>
              </a:spcAft>
              <a:buClr>
                <a:schemeClr val="lt1"/>
              </a:buClr>
              <a:buSzPts val="1800"/>
              <a:buFont typeface="Microsoft JhengHei"/>
              <a:buNone/>
            </a:pPr>
            <a:r>
              <a:rPr lang="zh-TW" altLang="en-US" sz="1800" b="1" u="none" strike="noStrike" cap="none" dirty="0">
                <a:solidFill>
                  <a:srgbClr val="FF0000"/>
                </a:solidFill>
                <a:latin typeface="微軟正黑體 Light" pitchFamily="34" charset="-120"/>
                <a:ea typeface="微軟正黑體 Light" pitchFamily="34" charset="-120"/>
                <a:cs typeface="Microsoft JhengHei"/>
                <a:sym typeface="Microsoft JhengHei"/>
              </a:rPr>
              <a:t>中區</a:t>
            </a:r>
            <a:r>
              <a:rPr lang="en-US" altLang="zh-TW" sz="1800" b="1" u="none" strike="noStrike" cap="none" dirty="0">
                <a:solidFill>
                  <a:srgbClr val="FF0000"/>
                </a:solidFill>
                <a:latin typeface="微軟正黑體 Light" pitchFamily="34" charset="-120"/>
                <a:ea typeface="微軟正黑體 Light" pitchFamily="34" charset="-120"/>
                <a:cs typeface="Microsoft JhengHei"/>
                <a:sym typeface="Microsoft JhengHei"/>
              </a:rPr>
              <a:t>113/03/20</a:t>
            </a:r>
            <a:endParaRPr lang="zh-TW" altLang="en-US" b="1" dirty="0">
              <a:solidFill>
                <a:srgbClr val="FF0000"/>
              </a:solidFill>
              <a:latin typeface="微軟正黑體 Light" pitchFamily="34" charset="-120"/>
              <a:ea typeface="微軟正黑體 Light" pitchFamily="34" charset="-120"/>
            </a:endParaRPr>
          </a:p>
          <a:p>
            <a:pPr marL="0" marR="0" lvl="0" indent="0" algn="ctr" rtl="0">
              <a:lnSpc>
                <a:spcPct val="100000"/>
              </a:lnSpc>
              <a:spcBef>
                <a:spcPts val="0"/>
              </a:spcBef>
              <a:spcAft>
                <a:spcPts val="0"/>
              </a:spcAft>
              <a:buClr>
                <a:schemeClr val="lt1"/>
              </a:buClr>
              <a:buSzPts val="1800"/>
              <a:buFont typeface="Microsoft JhengHei"/>
              <a:buNone/>
            </a:pP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南區</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113/03/27</a:t>
            </a:r>
            <a:endParaRPr lang="zh-TW" altLang="en-US" b="1" dirty="0">
              <a:solidFill>
                <a:schemeClr val="tx1"/>
              </a:solidFill>
              <a:latin typeface="微軟正黑體 Light" pitchFamily="34" charset="-120"/>
              <a:ea typeface="微軟正黑體 Light" pitchFamily="34" charset="-120"/>
            </a:endParaRPr>
          </a:p>
        </p:txBody>
      </p:sp>
      <p:sp>
        <p:nvSpPr>
          <p:cNvPr id="10" name="文字方塊 9">
            <a:extLst>
              <a:ext uri="{FF2B5EF4-FFF2-40B4-BE49-F238E27FC236}">
                <a16:creationId xmlns:a16="http://schemas.microsoft.com/office/drawing/2014/main" id="{EFB8EF1D-1CDB-4D0C-A923-3EB27C1B3C88}"/>
              </a:ext>
            </a:extLst>
          </p:cNvPr>
          <p:cNvSpPr txBox="1"/>
          <p:nvPr/>
        </p:nvSpPr>
        <p:spPr>
          <a:xfrm>
            <a:off x="3421392" y="3436482"/>
            <a:ext cx="1604927" cy="923330"/>
          </a:xfrm>
          <a:prstGeom prst="rect">
            <a:avLst/>
          </a:prstGeom>
          <a:noFill/>
        </p:spPr>
        <p:txBody>
          <a:bodyPr wrap="none" rtlCol="0">
            <a:spAutoFit/>
          </a:bodyPr>
          <a:lstStyle/>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113/04/20</a:t>
            </a:r>
            <a:endParaRPr lang="zh-TW" altLang="en-US" b="1" dirty="0">
              <a:solidFill>
                <a:schemeClr val="tx1"/>
              </a:solidFill>
              <a:latin typeface="微軟正黑體 Light" pitchFamily="34" charset="-120"/>
              <a:ea typeface="微軟正黑體 Light" pitchFamily="34" charset="-120"/>
            </a:endParaRP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六</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p>
          <a:p>
            <a:pPr marL="0" marR="0" lvl="0" indent="0" algn="ctr" rtl="0">
              <a:lnSpc>
                <a:spcPct val="100000"/>
              </a:lnSpc>
              <a:spcBef>
                <a:spcPts val="0"/>
              </a:spcBef>
              <a:spcAft>
                <a:spcPts val="0"/>
              </a:spcAft>
              <a:buClr>
                <a:schemeClr val="lt1"/>
              </a:buClr>
              <a:buSzPts val="1800"/>
              <a:buFont typeface="Microsoft JhengHei"/>
              <a:buNone/>
            </a:pPr>
            <a:r>
              <a:rPr lang="en-US" altLang="zh-TW" b="1" dirty="0">
                <a:latin typeface="微軟正黑體 Light" pitchFamily="34" charset="-120"/>
                <a:ea typeface="微軟正黑體 Light" pitchFamily="34" charset="-120"/>
                <a:sym typeface="Microsoft JhengHei"/>
              </a:rPr>
              <a:t>9</a:t>
            </a:r>
            <a:r>
              <a:rPr lang="zh-TW" altLang="en-US" b="1" dirty="0">
                <a:latin typeface="微軟正黑體 Light" pitchFamily="34" charset="-120"/>
                <a:ea typeface="微軟正黑體 Light" pitchFamily="34" charset="-120"/>
                <a:sym typeface="Microsoft JhengHei"/>
              </a:rPr>
              <a:t>：</a:t>
            </a:r>
            <a:r>
              <a:rPr lang="en-US" altLang="zh-TW" b="1" dirty="0">
                <a:latin typeface="微軟正黑體 Light" pitchFamily="34" charset="-120"/>
                <a:ea typeface="微軟正黑體 Light" pitchFamily="34" charset="-120"/>
                <a:sym typeface="Microsoft JhengHei"/>
              </a:rPr>
              <a:t>00-16</a:t>
            </a:r>
            <a:r>
              <a:rPr lang="zh-TW" altLang="en-US" b="1" dirty="0">
                <a:latin typeface="微軟正黑體 Light" pitchFamily="34" charset="-120"/>
                <a:ea typeface="微軟正黑體 Light" pitchFamily="34" charset="-120"/>
                <a:sym typeface="Microsoft JhengHei"/>
              </a:rPr>
              <a:t>：</a:t>
            </a:r>
            <a:r>
              <a:rPr lang="en-US" altLang="zh-TW" b="1" dirty="0">
                <a:latin typeface="微軟正黑體 Light" pitchFamily="34" charset="-120"/>
                <a:ea typeface="微軟正黑體 Light" pitchFamily="34" charset="-120"/>
                <a:sym typeface="Microsoft JhengHei"/>
              </a:rPr>
              <a:t>00</a:t>
            </a:r>
            <a:endParaRPr lang="zh-TW" altLang="en-US" b="1" dirty="0">
              <a:latin typeface="微軟正黑體 Light" pitchFamily="34" charset="-120"/>
              <a:ea typeface="微軟正黑體 Light" pitchFamily="34" charset="-120"/>
            </a:endParaRPr>
          </a:p>
        </p:txBody>
      </p:sp>
      <p:sp>
        <p:nvSpPr>
          <p:cNvPr id="66" name="文字方塊 65">
            <a:extLst>
              <a:ext uri="{FF2B5EF4-FFF2-40B4-BE49-F238E27FC236}">
                <a16:creationId xmlns:a16="http://schemas.microsoft.com/office/drawing/2014/main" id="{23767197-7D26-42F4-AF39-CCC923BE971B}"/>
              </a:ext>
            </a:extLst>
          </p:cNvPr>
          <p:cNvSpPr txBox="1"/>
          <p:nvPr/>
        </p:nvSpPr>
        <p:spPr>
          <a:xfrm>
            <a:off x="5199532" y="3441506"/>
            <a:ext cx="1711776" cy="646331"/>
          </a:xfrm>
          <a:prstGeom prst="rect">
            <a:avLst/>
          </a:prstGeom>
          <a:noFill/>
        </p:spPr>
        <p:txBody>
          <a:bodyPr wrap="square">
            <a:spAutoFit/>
          </a:bodyPr>
          <a:lstStyle/>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113/04/27(</a:t>
            </a: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六</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endParaRPr lang="zh-TW" altLang="en-US" b="1" dirty="0">
              <a:solidFill>
                <a:schemeClr val="tx1"/>
              </a:solidFill>
              <a:latin typeface="微軟正黑體 Light" pitchFamily="34" charset="-120"/>
              <a:ea typeface="微軟正黑體 Light" pitchFamily="34" charset="-120"/>
            </a:endParaRP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113/04/28(</a:t>
            </a: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日</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endParaRPr lang="zh-TW" altLang="en-US" b="1" dirty="0">
              <a:solidFill>
                <a:schemeClr val="tx1"/>
              </a:solidFill>
              <a:latin typeface="微軟正黑體 Light" pitchFamily="34" charset="-120"/>
              <a:ea typeface="微軟正黑體 Light" pitchFamily="34" charset="-120"/>
            </a:endParaRPr>
          </a:p>
        </p:txBody>
      </p:sp>
      <p:sp>
        <p:nvSpPr>
          <p:cNvPr id="68" name="文字方塊 67">
            <a:extLst>
              <a:ext uri="{FF2B5EF4-FFF2-40B4-BE49-F238E27FC236}">
                <a16:creationId xmlns:a16="http://schemas.microsoft.com/office/drawing/2014/main" id="{9DA02E9B-2248-42CF-8C87-5A9F651D78BA}"/>
              </a:ext>
            </a:extLst>
          </p:cNvPr>
          <p:cNvSpPr txBox="1"/>
          <p:nvPr/>
        </p:nvSpPr>
        <p:spPr>
          <a:xfrm>
            <a:off x="7173041" y="3437626"/>
            <a:ext cx="1381004" cy="646331"/>
          </a:xfrm>
          <a:prstGeom prst="rect">
            <a:avLst/>
          </a:prstGeom>
          <a:noFill/>
        </p:spPr>
        <p:txBody>
          <a:bodyPr wrap="square">
            <a:spAutoFit/>
          </a:bodyPr>
          <a:lstStyle/>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113/05/13</a:t>
            </a:r>
            <a:endParaRPr lang="zh-TW" altLang="en-US" b="1" dirty="0">
              <a:solidFill>
                <a:schemeClr val="tx1"/>
              </a:solidFill>
              <a:latin typeface="微軟正黑體 Light" pitchFamily="34" charset="-120"/>
              <a:ea typeface="微軟正黑體 Light" pitchFamily="34" charset="-120"/>
            </a:endParaRP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一</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endParaRPr lang="zh-TW" altLang="en-US" b="1" dirty="0">
              <a:latin typeface="微軟正黑體 Light" pitchFamily="34" charset="-120"/>
              <a:ea typeface="微軟正黑體 Light" pitchFamily="34" charset="-120"/>
            </a:endParaRPr>
          </a:p>
        </p:txBody>
      </p:sp>
      <p:sp>
        <p:nvSpPr>
          <p:cNvPr id="13" name="文字方塊 12">
            <a:extLst>
              <a:ext uri="{FF2B5EF4-FFF2-40B4-BE49-F238E27FC236}">
                <a16:creationId xmlns:a16="http://schemas.microsoft.com/office/drawing/2014/main" id="{73D9C1F1-4827-41FC-AAC0-6CCB2A80AD75}"/>
              </a:ext>
            </a:extLst>
          </p:cNvPr>
          <p:cNvSpPr txBox="1"/>
          <p:nvPr/>
        </p:nvSpPr>
        <p:spPr>
          <a:xfrm>
            <a:off x="8980627" y="3441505"/>
            <a:ext cx="1560042" cy="646331"/>
          </a:xfrm>
          <a:prstGeom prst="rect">
            <a:avLst/>
          </a:prstGeom>
          <a:noFill/>
        </p:spPr>
        <p:txBody>
          <a:bodyPr wrap="none" rtlCol="0">
            <a:spAutoFit/>
          </a:bodyPr>
          <a:lstStyle/>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113/05/25(</a:t>
            </a: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六</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endParaRPr lang="zh-TW" altLang="en-US" b="1" dirty="0">
              <a:solidFill>
                <a:schemeClr val="tx1"/>
              </a:solidFill>
              <a:latin typeface="微軟正黑體 Light" pitchFamily="34" charset="-120"/>
              <a:ea typeface="微軟正黑體 Light" pitchFamily="34" charset="-120"/>
            </a:endParaRP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113/05/26(</a:t>
            </a:r>
            <a:r>
              <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rPr>
              <a:t>日</a:t>
            </a: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endParaRPr lang="zh-TW" altLang="en-US" sz="1800" b="1" u="none" strike="noStrike" cap="none" dirty="0">
              <a:solidFill>
                <a:schemeClr val="tx1"/>
              </a:solidFill>
              <a:latin typeface="微軟正黑體 Light" pitchFamily="34" charset="-120"/>
              <a:ea typeface="微軟正黑體 Light" pitchFamily="34" charset="-120"/>
              <a:cs typeface="Microsoft JhengHei"/>
              <a:sym typeface="Microsoft JhengHei"/>
            </a:endParaRPr>
          </a:p>
        </p:txBody>
      </p:sp>
      <p:sp>
        <p:nvSpPr>
          <p:cNvPr id="14" name="文字方塊 13">
            <a:extLst>
              <a:ext uri="{FF2B5EF4-FFF2-40B4-BE49-F238E27FC236}">
                <a16:creationId xmlns:a16="http://schemas.microsoft.com/office/drawing/2014/main" id="{8AA58485-73D2-4ECA-9DCD-6C726C6150E5}"/>
              </a:ext>
            </a:extLst>
          </p:cNvPr>
          <p:cNvSpPr txBox="1"/>
          <p:nvPr/>
        </p:nvSpPr>
        <p:spPr>
          <a:xfrm>
            <a:off x="10934153" y="3440636"/>
            <a:ext cx="1149674" cy="923330"/>
          </a:xfrm>
          <a:prstGeom prst="rect">
            <a:avLst/>
          </a:prstGeom>
          <a:noFill/>
        </p:spPr>
        <p:txBody>
          <a:bodyPr wrap="none" rtlCol="0">
            <a:spAutoFit/>
          </a:bodyPr>
          <a:lstStyle/>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113/09/01</a:t>
            </a:r>
            <a:endParaRPr lang="en-US" altLang="zh-TW" b="1" dirty="0">
              <a:solidFill>
                <a:schemeClr val="tx1"/>
              </a:solidFill>
              <a:latin typeface="微軟正黑體 Light" pitchFamily="34" charset="-120"/>
              <a:ea typeface="微軟正黑體 Light" pitchFamily="34" charset="-120"/>
            </a:endParaRP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a:t>
            </a:r>
            <a:endParaRPr lang="en-US" altLang="zh-TW" b="1" dirty="0">
              <a:solidFill>
                <a:schemeClr val="tx1"/>
              </a:solidFill>
              <a:latin typeface="微軟正黑體 Light" pitchFamily="34" charset="-120"/>
              <a:ea typeface="微軟正黑體 Light" pitchFamily="34" charset="-120"/>
            </a:endParaRPr>
          </a:p>
          <a:p>
            <a:pPr marL="0" marR="0" lvl="0" indent="0" algn="ctr" rtl="0">
              <a:lnSpc>
                <a:spcPct val="100000"/>
              </a:lnSpc>
              <a:spcBef>
                <a:spcPts val="0"/>
              </a:spcBef>
              <a:spcAft>
                <a:spcPts val="0"/>
              </a:spcAft>
              <a:buClr>
                <a:schemeClr val="lt1"/>
              </a:buClr>
              <a:buSzPts val="1800"/>
              <a:buFont typeface="Microsoft JhengHei"/>
              <a:buNone/>
            </a:pPr>
            <a:r>
              <a:rPr lang="en-US" altLang="zh-TW" sz="1800" b="1" u="none" strike="noStrike" cap="none" dirty="0">
                <a:solidFill>
                  <a:schemeClr val="tx1"/>
                </a:solidFill>
                <a:latin typeface="微軟正黑體 Light" pitchFamily="34" charset="-120"/>
                <a:ea typeface="微軟正黑體 Light" pitchFamily="34" charset="-120"/>
                <a:cs typeface="Microsoft JhengHei"/>
                <a:sym typeface="Microsoft JhengHei"/>
              </a:rPr>
              <a:t>113/12/29</a:t>
            </a:r>
            <a:endParaRPr lang="zh-TW" altLang="en-US" b="1" dirty="0">
              <a:latin typeface="微軟正黑體 Light" pitchFamily="34" charset="-120"/>
              <a:ea typeface="微軟正黑體 Light" pitchFamily="34" charset="-120"/>
            </a:endParaRPr>
          </a:p>
        </p:txBody>
      </p:sp>
      <p:cxnSp>
        <p:nvCxnSpPr>
          <p:cNvPr id="67" name="直線接點 66">
            <a:extLst>
              <a:ext uri="{FF2B5EF4-FFF2-40B4-BE49-F238E27FC236}">
                <a16:creationId xmlns:a16="http://schemas.microsoft.com/office/drawing/2014/main" id="{D33796D3-5962-4900-8FEC-FEC2CF95CB28}"/>
              </a:ext>
            </a:extLst>
          </p:cNvPr>
          <p:cNvCxnSpPr>
            <a:cxnSpLocks/>
          </p:cNvCxnSpPr>
          <p:nvPr/>
        </p:nvCxnSpPr>
        <p:spPr>
          <a:xfrm flipV="1">
            <a:off x="4245025" y="4339778"/>
            <a:ext cx="0" cy="695242"/>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9" name="直線接點 68">
            <a:extLst>
              <a:ext uri="{FF2B5EF4-FFF2-40B4-BE49-F238E27FC236}">
                <a16:creationId xmlns:a16="http://schemas.microsoft.com/office/drawing/2014/main" id="{60DE60C1-B45F-4077-8368-5BCB4C6D92F3}"/>
              </a:ext>
            </a:extLst>
          </p:cNvPr>
          <p:cNvCxnSpPr>
            <a:cxnSpLocks/>
            <a:stCxn id="52" idx="7"/>
            <a:endCxn id="66" idx="2"/>
          </p:cNvCxnSpPr>
          <p:nvPr/>
        </p:nvCxnSpPr>
        <p:spPr>
          <a:xfrm flipV="1">
            <a:off x="5252065" y="4087837"/>
            <a:ext cx="803355" cy="1155063"/>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71" name="文字方塊 70">
            <a:extLst>
              <a:ext uri="{FF2B5EF4-FFF2-40B4-BE49-F238E27FC236}">
                <a16:creationId xmlns:a16="http://schemas.microsoft.com/office/drawing/2014/main" id="{2A418120-E8E9-4BFE-A34E-126AB2D03D06}"/>
              </a:ext>
            </a:extLst>
          </p:cNvPr>
          <p:cNvSpPr txBox="1"/>
          <p:nvPr/>
        </p:nvSpPr>
        <p:spPr>
          <a:xfrm flipH="1">
            <a:off x="3029920" y="5362756"/>
            <a:ext cx="2482030" cy="938719"/>
          </a:xfrm>
          <a:prstGeom prst="rect">
            <a:avLst/>
          </a:prstGeom>
          <a:noFill/>
        </p:spPr>
        <p:txBody>
          <a:bodyPr wrap="square" rtlCol="0">
            <a:spAutoFit/>
          </a:bodyPr>
          <a:lstStyle/>
          <a:p>
            <a:pPr algn="ctr"/>
            <a:r>
              <a:rPr lang="en-US" altLang="zh-TW" sz="1500" b="1" dirty="0">
                <a:solidFill>
                  <a:schemeClr val="tx1"/>
                </a:solidFill>
                <a:latin typeface="微軟正黑體 Light" pitchFamily="34" charset="-120"/>
                <a:ea typeface="微軟正黑體 Light" pitchFamily="34" charset="-120"/>
              </a:rPr>
              <a:t> </a:t>
            </a:r>
            <a:r>
              <a:rPr lang="zh-TW" altLang="en-US" sz="2000" b="1" dirty="0">
                <a:solidFill>
                  <a:schemeClr val="tx1"/>
                </a:solidFill>
                <a:latin typeface="微軟正黑體 Light" pitchFamily="34" charset="-120"/>
                <a:ea typeface="微軟正黑體 Light" pitchFamily="34" charset="-120"/>
              </a:rPr>
              <a:t>國立勤益科技大學</a:t>
            </a:r>
            <a:endParaRPr lang="en-US" altLang="zh-TW" sz="2000" b="1" dirty="0">
              <a:solidFill>
                <a:schemeClr val="tx1"/>
              </a:solidFill>
              <a:latin typeface="微軟正黑體 Light" pitchFamily="34" charset="-120"/>
              <a:ea typeface="微軟正黑體 Light" pitchFamily="34" charset="-120"/>
            </a:endParaRPr>
          </a:p>
          <a:p>
            <a:pPr algn="ctr"/>
            <a:r>
              <a:rPr lang="zh-TW" altLang="en-US" sz="2000" b="1" dirty="0">
                <a:solidFill>
                  <a:schemeClr val="tx1"/>
                </a:solidFill>
                <a:latin typeface="微軟正黑體 Light" pitchFamily="34" charset="-120"/>
                <a:ea typeface="微軟正黑體 Light" pitchFamily="34" charset="-120"/>
              </a:rPr>
              <a:t>工具機學院大樓</a:t>
            </a:r>
            <a:endParaRPr lang="en-US" altLang="zh-TW" sz="2000" b="1" dirty="0">
              <a:solidFill>
                <a:schemeClr val="tx1"/>
              </a:solidFill>
              <a:latin typeface="微軟正黑體 Light" pitchFamily="34" charset="-120"/>
              <a:ea typeface="微軟正黑體 Light" pitchFamily="34" charset="-120"/>
            </a:endParaRPr>
          </a:p>
          <a:p>
            <a:pPr lvl="0" algn="ctr"/>
            <a:endParaRPr lang="zh-TW" altLang="en-US" sz="1500" b="1" dirty="0">
              <a:solidFill>
                <a:schemeClr val="tx1"/>
              </a:solidFill>
              <a:latin typeface="微軟正黑體 Light" pitchFamily="34" charset="-120"/>
              <a:ea typeface="微軟正黑體 Light" pitchFamily="34" charset="-120"/>
            </a:endParaRPr>
          </a:p>
        </p:txBody>
      </p:sp>
      <p:sp>
        <p:nvSpPr>
          <p:cNvPr id="12" name="文字方塊 11">
            <a:extLst>
              <a:ext uri="{FF2B5EF4-FFF2-40B4-BE49-F238E27FC236}">
                <a16:creationId xmlns:a16="http://schemas.microsoft.com/office/drawing/2014/main" id="{D2D5E1AD-3184-44C9-B354-B1A66E34D5C0}"/>
              </a:ext>
            </a:extLst>
          </p:cNvPr>
          <p:cNvSpPr txBox="1"/>
          <p:nvPr/>
        </p:nvSpPr>
        <p:spPr>
          <a:xfrm>
            <a:off x="1521191" y="5036505"/>
            <a:ext cx="492443" cy="1099019"/>
          </a:xfrm>
          <a:prstGeom prst="rect">
            <a:avLst/>
          </a:prstGeom>
          <a:noFill/>
        </p:spPr>
        <p:txBody>
          <a:bodyPr vert="eaVert" wrap="none" rtlCol="0">
            <a:spAutoFit/>
          </a:bodyPr>
          <a:lstStyle/>
          <a:p>
            <a:r>
              <a:rPr lang="zh-TW" altLang="en-US" sz="2000" b="1" dirty="0">
                <a:latin typeface="微軟正黑體 Light" pitchFamily="34" charset="-120"/>
                <a:ea typeface="微軟正黑體 Light" pitchFamily="34" charset="-120"/>
              </a:rPr>
              <a:t>中區地點</a:t>
            </a:r>
          </a:p>
        </p:txBody>
      </p:sp>
      <p:pic>
        <p:nvPicPr>
          <p:cNvPr id="73" name="圖片 72">
            <a:extLst>
              <a:ext uri="{FF2B5EF4-FFF2-40B4-BE49-F238E27FC236}">
                <a16:creationId xmlns:a16="http://schemas.microsoft.com/office/drawing/2014/main" id="{A4173751-D5FF-4A4A-AEDB-FC00A95293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11052" y="4307504"/>
            <a:ext cx="2008894" cy="20088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4" name="文字方塊 73">
            <a:extLst>
              <a:ext uri="{FF2B5EF4-FFF2-40B4-BE49-F238E27FC236}">
                <a16:creationId xmlns:a16="http://schemas.microsoft.com/office/drawing/2014/main" id="{4EF5C7F5-9926-46D1-B4B4-DAC48FD72D3A}"/>
              </a:ext>
            </a:extLst>
          </p:cNvPr>
          <p:cNvSpPr txBox="1"/>
          <p:nvPr/>
        </p:nvSpPr>
        <p:spPr>
          <a:xfrm>
            <a:off x="9012902" y="6339848"/>
            <a:ext cx="1723549" cy="400110"/>
          </a:xfrm>
          <a:prstGeom prst="rect">
            <a:avLst/>
          </a:prstGeom>
          <a:noFill/>
        </p:spPr>
        <p:txBody>
          <a:bodyPr wrap="none" rtlCol="0">
            <a:spAutoFit/>
          </a:bodyPr>
          <a:lstStyle/>
          <a:p>
            <a:r>
              <a:rPr lang="zh-TW" altLang="en-US" sz="2000" b="1" dirty="0">
                <a:solidFill>
                  <a:srgbClr val="FF0000"/>
                </a:solidFill>
                <a:latin typeface="微軟正黑體 Light" pitchFamily="34" charset="-120"/>
                <a:ea typeface="微軟正黑體 Light" pitchFamily="34" charset="-120"/>
              </a:rPr>
              <a:t>中區報名網址</a:t>
            </a:r>
            <a:endParaRPr lang="en-US" altLang="zh-TW" sz="2000" b="1" dirty="0">
              <a:solidFill>
                <a:srgbClr val="FF0000"/>
              </a:solidFill>
              <a:latin typeface="微軟正黑體 Light" pitchFamily="34" charset="-120"/>
              <a:ea typeface="微軟正黑體 Light" pitchFamily="34" charset="-120"/>
            </a:endParaRPr>
          </a:p>
        </p:txBody>
      </p:sp>
    </p:spTree>
    <p:extLst>
      <p:ext uri="{BB962C8B-B14F-4D97-AF65-F5344CB8AC3E}">
        <p14:creationId xmlns:p14="http://schemas.microsoft.com/office/powerpoint/2010/main" val="261636920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90;p4">
            <a:extLst>
              <a:ext uri="{FF2B5EF4-FFF2-40B4-BE49-F238E27FC236}">
                <a16:creationId xmlns:a16="http://schemas.microsoft.com/office/drawing/2014/main" id="{52A2C33A-EABD-D453-A74C-8672F6CF9C54}"/>
              </a:ext>
            </a:extLst>
          </p:cNvPr>
          <p:cNvSpPr txBox="1">
            <a:spLocks/>
          </p:cNvSpPr>
          <p:nvPr/>
        </p:nvSpPr>
        <p:spPr>
          <a:xfrm>
            <a:off x="1148155" y="1059199"/>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buFont typeface="Microsoft JhengHei"/>
              <a:buNone/>
            </a:pPr>
            <a:r>
              <a:rPr lang="zh-TW" altLang="en-US" sz="3600" b="1" dirty="0">
                <a:latin typeface="微軟正黑體" panose="020B0604030504040204" pitchFamily="34" charset="-120"/>
                <a:ea typeface="微軟正黑體" panose="020B0604030504040204" pitchFamily="34" charset="-120"/>
                <a:cs typeface="+mn-cs"/>
              </a:rPr>
              <a:t>競賽主題</a:t>
            </a:r>
          </a:p>
        </p:txBody>
      </p:sp>
      <p:sp>
        <p:nvSpPr>
          <p:cNvPr id="5" name="內容版面配置區 2">
            <a:extLst>
              <a:ext uri="{FF2B5EF4-FFF2-40B4-BE49-F238E27FC236}">
                <a16:creationId xmlns:a16="http://schemas.microsoft.com/office/drawing/2014/main" id="{0651BFC1-E402-866A-E5EE-823465860ACE}"/>
              </a:ext>
            </a:extLst>
          </p:cNvPr>
          <p:cNvSpPr txBox="1">
            <a:spLocks/>
          </p:cNvSpPr>
          <p:nvPr/>
        </p:nvSpPr>
        <p:spPr>
          <a:xfrm>
            <a:off x="1288076" y="2071685"/>
            <a:ext cx="961584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spcBef>
                <a:spcPts val="0"/>
              </a:spcBef>
              <a:buClr>
                <a:schemeClr val="tx1"/>
              </a:buClr>
              <a:buSzPts val="2800"/>
              <a:buFont typeface="Wingdings" panose="05000000000000000000" pitchFamily="2" charset="2"/>
              <a:buChar char="Ø"/>
            </a:pPr>
            <a:r>
              <a:rPr lang="zh-TW" altLang="en-US" dirty="0">
                <a:solidFill>
                  <a:schemeClr val="bg2">
                    <a:lumMod val="10000"/>
                  </a:schemeClr>
                </a:solidFill>
                <a:latin typeface="微軟正黑體" panose="020B0604030504040204" pitchFamily="34" charset="-120"/>
                <a:ea typeface="微軟正黑體" panose="020B0604030504040204" pitchFamily="34" charset="-120"/>
              </a:rPr>
              <a:t>以聯合國</a:t>
            </a:r>
            <a:r>
              <a:rPr lang="en-US" altLang="zh-TW"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dirty="0">
                <a:solidFill>
                  <a:schemeClr val="bg2">
                    <a:lumMod val="10000"/>
                  </a:schemeClr>
                </a:solidFill>
                <a:latin typeface="微軟正黑體" panose="020B0604030504040204" pitchFamily="34" charset="-120"/>
                <a:ea typeface="微軟正黑體" panose="020B0604030504040204" pitchFamily="34" charset="-120"/>
              </a:rPr>
              <a:t>翻轉我們的世界：</a:t>
            </a:r>
            <a:r>
              <a:rPr lang="en-US" altLang="zh-TW" dirty="0">
                <a:solidFill>
                  <a:schemeClr val="bg2">
                    <a:lumMod val="10000"/>
                  </a:schemeClr>
                </a:solidFill>
                <a:latin typeface="微軟正黑體" panose="020B0604030504040204" pitchFamily="34" charset="-120"/>
                <a:ea typeface="微軟正黑體" panose="020B0604030504040204" pitchFamily="34" charset="-120"/>
              </a:rPr>
              <a:t>2030 </a:t>
            </a:r>
            <a:r>
              <a:rPr lang="zh-TW" altLang="en-US" dirty="0">
                <a:solidFill>
                  <a:schemeClr val="bg2">
                    <a:lumMod val="10000"/>
                  </a:schemeClr>
                </a:solidFill>
                <a:latin typeface="微軟正黑體" panose="020B0604030504040204" pitchFamily="34" charset="-120"/>
                <a:ea typeface="微軟正黑體" panose="020B0604030504040204" pitchFamily="34" charset="-120"/>
              </a:rPr>
              <a:t>年永續發展方針</a:t>
            </a:r>
            <a:r>
              <a:rPr lang="en-US" altLang="zh-TW" dirty="0">
                <a:solidFill>
                  <a:schemeClr val="bg2">
                    <a:lumMod val="10000"/>
                  </a:schemeClr>
                </a:solidFill>
                <a:latin typeface="微軟正黑體" panose="020B0604030504040204" pitchFamily="34" charset="-120"/>
                <a:ea typeface="微軟正黑體" panose="020B0604030504040204" pitchFamily="34" charset="-120"/>
              </a:rPr>
              <a:t>》</a:t>
            </a:r>
            <a:br>
              <a:rPr lang="en-US" altLang="zh-TW" dirty="0">
                <a:solidFill>
                  <a:schemeClr val="bg2">
                    <a:lumMod val="10000"/>
                  </a:schemeClr>
                </a:solidFill>
                <a:latin typeface="微軟正黑體" panose="020B0604030504040204" pitchFamily="34" charset="-120"/>
                <a:ea typeface="微軟正黑體" panose="020B0604030504040204" pitchFamily="34" charset="-120"/>
              </a:rPr>
            </a:br>
            <a:r>
              <a:rPr lang="zh-TW" altLang="en-US" b="1" dirty="0">
                <a:solidFill>
                  <a:schemeClr val="accent6"/>
                </a:solidFill>
                <a:latin typeface="微軟正黑體" panose="020B0604030504040204" pitchFamily="34" charset="-120"/>
                <a:ea typeface="微軟正黑體" panose="020B0604030504040204" pitchFamily="34" charset="-120"/>
              </a:rPr>
              <a:t>第 </a:t>
            </a:r>
            <a:r>
              <a:rPr lang="en-US" altLang="zh-TW" b="1" dirty="0">
                <a:solidFill>
                  <a:schemeClr val="accent6"/>
                </a:solidFill>
                <a:latin typeface="微軟正黑體" panose="020B0604030504040204" pitchFamily="34" charset="-120"/>
                <a:ea typeface="微軟正黑體" panose="020B0604030504040204" pitchFamily="34" charset="-120"/>
              </a:rPr>
              <a:t>7 </a:t>
            </a:r>
            <a:r>
              <a:rPr lang="zh-TW" altLang="en-US" b="1" dirty="0">
                <a:solidFill>
                  <a:schemeClr val="accent6"/>
                </a:solidFill>
                <a:latin typeface="微軟正黑體" panose="020B0604030504040204" pitchFamily="34" charset="-120"/>
                <a:ea typeface="微軟正黑體" panose="020B0604030504040204" pitchFamily="34" charset="-120"/>
              </a:rPr>
              <a:t>項「可負擔的潔淨能源」為競賽主題</a:t>
            </a:r>
          </a:p>
          <a:p>
            <a:pPr>
              <a:lnSpc>
                <a:spcPct val="150000"/>
              </a:lnSpc>
              <a:buClr>
                <a:srgbClr val="006666"/>
              </a:buClr>
              <a:buSzPts val="2800"/>
              <a:buFont typeface="Wingdings" panose="05000000000000000000" pitchFamily="2" charset="2"/>
              <a:buChar char="Ø"/>
            </a:pPr>
            <a:r>
              <a:rPr lang="zh-TW" altLang="en-US" dirty="0">
                <a:solidFill>
                  <a:schemeClr val="bg2">
                    <a:lumMod val="10000"/>
                  </a:schemeClr>
                </a:solidFill>
                <a:latin typeface="微軟正黑體" panose="020B0604030504040204" pitchFamily="34" charset="-120"/>
                <a:ea typeface="微軟正黑體" panose="020B0604030504040204" pitchFamily="34" charset="-120"/>
              </a:rPr>
              <a:t>分區賽及全國賽之競賽題目，於競賽當日抽籤公佈</a:t>
            </a:r>
          </a:p>
          <a:p>
            <a:pPr>
              <a:lnSpc>
                <a:spcPct val="150000"/>
              </a:lnSpc>
              <a:buClr>
                <a:srgbClr val="006666"/>
              </a:buClr>
              <a:buFont typeface="Wingdings" panose="05000000000000000000" pitchFamily="2" charset="2"/>
              <a:buChar char="Ø"/>
            </a:pPr>
            <a:endParaRPr lang="zh-TW" altLang="en-US" dirty="0">
              <a:latin typeface="微軟正黑體" panose="020B0604030504040204" pitchFamily="34" charset="-120"/>
              <a:ea typeface="微軟正黑體" panose="020B0604030504040204" pitchFamily="34" charset="-120"/>
            </a:endParaRPr>
          </a:p>
        </p:txBody>
      </p:sp>
      <p:pic>
        <p:nvPicPr>
          <p:cNvPr id="6" name="圖片 5">
            <a:extLst>
              <a:ext uri="{FF2B5EF4-FFF2-40B4-BE49-F238E27FC236}">
                <a16:creationId xmlns:a16="http://schemas.microsoft.com/office/drawing/2014/main" id="{432041EA-21E9-4ED9-A487-B951FC75DF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9463" y="4150902"/>
            <a:ext cx="2634461" cy="2648375"/>
          </a:xfrm>
          <a:prstGeom prst="rect">
            <a:avLst/>
          </a:prstGeom>
        </p:spPr>
      </p:pic>
      <p:sp>
        <p:nvSpPr>
          <p:cNvPr id="2" name="投影片編號版面配置區 1">
            <a:extLst>
              <a:ext uri="{FF2B5EF4-FFF2-40B4-BE49-F238E27FC236}">
                <a16:creationId xmlns:a16="http://schemas.microsoft.com/office/drawing/2014/main" id="{9DFE2E99-7BAC-4527-92B4-4817933C197A}"/>
              </a:ext>
            </a:extLst>
          </p:cNvPr>
          <p:cNvSpPr>
            <a:spLocks noGrp="1"/>
          </p:cNvSpPr>
          <p:nvPr>
            <p:ph type="sldNum" sz="quarter" idx="12"/>
          </p:nvPr>
        </p:nvSpPr>
        <p:spPr/>
        <p:txBody>
          <a:bodyPr/>
          <a:lstStyle/>
          <a:p>
            <a:fld id="{5F21AC4E-9E39-41F9-8F2C-D1A48B915077}" type="slidenum">
              <a:rPr lang="zh-TW" altLang="en-US" smtClean="0"/>
              <a:pPr/>
              <a:t>5</a:t>
            </a:fld>
            <a:endParaRPr lang="zh-TW" altLang="en-US"/>
          </a:p>
        </p:txBody>
      </p:sp>
    </p:spTree>
    <p:extLst>
      <p:ext uri="{BB962C8B-B14F-4D97-AF65-F5344CB8AC3E}">
        <p14:creationId xmlns:p14="http://schemas.microsoft.com/office/powerpoint/2010/main" val="34071903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90;p4">
            <a:extLst>
              <a:ext uri="{FF2B5EF4-FFF2-40B4-BE49-F238E27FC236}">
                <a16:creationId xmlns:a16="http://schemas.microsoft.com/office/drawing/2014/main" id="{DC7512FF-8CAA-0F20-0EEE-6885834D54B8}"/>
              </a:ext>
            </a:extLst>
          </p:cNvPr>
          <p:cNvSpPr txBox="1">
            <a:spLocks/>
          </p:cNvSpPr>
          <p:nvPr/>
        </p:nvSpPr>
        <p:spPr>
          <a:xfrm>
            <a:off x="941755" y="896125"/>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itchFamily="34" charset="-120"/>
                <a:ea typeface="微軟正黑體" pitchFamily="34" charset="-120"/>
                <a:cs typeface="+mn-cs"/>
              </a:rPr>
              <a:t>參賽資格</a:t>
            </a:r>
          </a:p>
        </p:txBody>
      </p:sp>
      <p:sp>
        <p:nvSpPr>
          <p:cNvPr id="5" name="內容版面配置區 2">
            <a:extLst>
              <a:ext uri="{FF2B5EF4-FFF2-40B4-BE49-F238E27FC236}">
                <a16:creationId xmlns:a16="http://schemas.microsoft.com/office/drawing/2014/main" id="{EAD0EBE8-452D-9F29-9014-AF08D508D832}"/>
              </a:ext>
            </a:extLst>
          </p:cNvPr>
          <p:cNvSpPr txBox="1">
            <a:spLocks/>
          </p:cNvSpPr>
          <p:nvPr/>
        </p:nvSpPr>
        <p:spPr>
          <a:xfrm>
            <a:off x="1076216" y="1796467"/>
            <a:ext cx="961584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spcBef>
                <a:spcPts val="0"/>
              </a:spcBef>
              <a:buSzPts val="2800"/>
              <a:buFont typeface="Wingdings" panose="05000000000000000000" pitchFamily="2" charset="2"/>
              <a:buChar char="n"/>
            </a:pPr>
            <a:r>
              <a:rPr lang="zh-TW" altLang="en-US" b="1" dirty="0">
                <a:solidFill>
                  <a:schemeClr val="bg2">
                    <a:lumMod val="10000"/>
                  </a:schemeClr>
                </a:solidFill>
                <a:latin typeface="微軟正黑體" pitchFamily="34" charset="-120"/>
                <a:ea typeface="微軟正黑體" pitchFamily="34" charset="-120"/>
              </a:rPr>
              <a:t>國內技專校院在學學生</a:t>
            </a:r>
            <a:r>
              <a:rPr lang="zh-TW" altLang="en-US" dirty="0">
                <a:solidFill>
                  <a:schemeClr val="bg2">
                    <a:lumMod val="10000"/>
                  </a:schemeClr>
                </a:solidFill>
                <a:latin typeface="微軟正黑體" pitchFamily="34" charset="-120"/>
                <a:ea typeface="微軟正黑體" pitchFamily="34" charset="-120"/>
              </a:rPr>
              <a:t>，需檢附在學證明文件</a:t>
            </a:r>
            <a:endParaRPr lang="en-US" altLang="zh-TW" dirty="0">
              <a:solidFill>
                <a:schemeClr val="bg2">
                  <a:lumMod val="10000"/>
                </a:schemeClr>
              </a:solidFill>
              <a:latin typeface="微軟正黑體" pitchFamily="34" charset="-120"/>
              <a:ea typeface="微軟正黑體" pitchFamily="34" charset="-120"/>
            </a:endParaRPr>
          </a:p>
          <a:p>
            <a:pPr>
              <a:lnSpc>
                <a:spcPct val="200000"/>
              </a:lnSpc>
              <a:spcBef>
                <a:spcPts val="0"/>
              </a:spcBef>
              <a:buSzPts val="2800"/>
              <a:buFont typeface="Wingdings" panose="05000000000000000000" pitchFamily="2" charset="2"/>
              <a:buChar char="n"/>
            </a:pPr>
            <a:r>
              <a:rPr lang="zh-TW" altLang="en-US" b="1" dirty="0">
                <a:solidFill>
                  <a:schemeClr val="accent6"/>
                </a:solidFill>
                <a:latin typeface="微軟正黑體" pitchFamily="34" charset="-120"/>
                <a:ea typeface="微軟正黑體" pitchFamily="34" charset="-120"/>
              </a:rPr>
              <a:t>團隊人數</a:t>
            </a:r>
            <a:r>
              <a:rPr lang="en-US" altLang="zh-TW" b="1" dirty="0">
                <a:solidFill>
                  <a:schemeClr val="accent6"/>
                </a:solidFill>
                <a:latin typeface="微軟正黑體" pitchFamily="34" charset="-120"/>
                <a:ea typeface="微軟正黑體" pitchFamily="34" charset="-120"/>
              </a:rPr>
              <a:t>2~3</a:t>
            </a:r>
            <a:r>
              <a:rPr lang="zh-TW" altLang="en-US" b="1" dirty="0">
                <a:solidFill>
                  <a:schemeClr val="accent6"/>
                </a:solidFill>
                <a:latin typeface="微軟正黑體" pitchFamily="34" charset="-120"/>
                <a:ea typeface="微軟正黑體" pitchFamily="34" charset="-120"/>
              </a:rPr>
              <a:t>人</a:t>
            </a:r>
            <a:r>
              <a:rPr lang="zh-TW" altLang="en-US" dirty="0">
                <a:solidFill>
                  <a:schemeClr val="bg2">
                    <a:lumMod val="10000"/>
                  </a:schemeClr>
                </a:solidFill>
                <a:latin typeface="微軟正黑體" pitchFamily="34" charset="-120"/>
                <a:ea typeface="微軟正黑體" pitchFamily="34" charset="-120"/>
              </a:rPr>
              <a:t>（可跨校跨系），每人限報名</a:t>
            </a:r>
            <a:r>
              <a:rPr lang="en-US" altLang="zh-TW" dirty="0">
                <a:solidFill>
                  <a:schemeClr val="bg2">
                    <a:lumMod val="10000"/>
                  </a:schemeClr>
                </a:solidFill>
                <a:latin typeface="微軟正黑體" pitchFamily="34" charset="-120"/>
                <a:ea typeface="微軟正黑體" pitchFamily="34" charset="-120"/>
              </a:rPr>
              <a:t>1</a:t>
            </a:r>
            <a:r>
              <a:rPr lang="zh-TW" altLang="en-US" dirty="0">
                <a:solidFill>
                  <a:schemeClr val="bg2">
                    <a:lumMod val="10000"/>
                  </a:schemeClr>
                </a:solidFill>
                <a:latin typeface="微軟正黑體" pitchFamily="34" charset="-120"/>
                <a:ea typeface="微軟正黑體" pitchFamily="34" charset="-120"/>
              </a:rPr>
              <a:t>隊</a:t>
            </a:r>
            <a:endParaRPr lang="en-US" altLang="zh-TW" dirty="0">
              <a:solidFill>
                <a:schemeClr val="bg2">
                  <a:lumMod val="10000"/>
                </a:schemeClr>
              </a:solidFill>
              <a:latin typeface="微軟正黑體" pitchFamily="34" charset="-120"/>
              <a:ea typeface="微軟正黑體" pitchFamily="34" charset="-120"/>
            </a:endParaRPr>
          </a:p>
          <a:p>
            <a:pPr>
              <a:lnSpc>
                <a:spcPct val="200000"/>
              </a:lnSpc>
              <a:spcBef>
                <a:spcPts val="0"/>
              </a:spcBef>
              <a:buSzPts val="2800"/>
              <a:buFont typeface="Wingdings" panose="05000000000000000000" pitchFamily="2" charset="2"/>
              <a:buChar char="n"/>
            </a:pPr>
            <a:r>
              <a:rPr lang="zh-TW" altLang="en-US" dirty="0">
                <a:solidFill>
                  <a:schemeClr val="bg2">
                    <a:lumMod val="10000"/>
                  </a:schemeClr>
                </a:solidFill>
                <a:latin typeface="微軟正黑體" pitchFamily="34" charset="-120"/>
                <a:ea typeface="微軟正黑體" pitchFamily="34" charset="-120"/>
              </a:rPr>
              <a:t>接受個人報名參賽（需參加「破冰組隊與實作」）</a:t>
            </a:r>
            <a:endParaRPr lang="en-US" altLang="zh-TW" dirty="0">
              <a:solidFill>
                <a:schemeClr val="bg2">
                  <a:lumMod val="10000"/>
                </a:schemeClr>
              </a:solidFill>
              <a:latin typeface="微軟正黑體" pitchFamily="34" charset="-120"/>
              <a:ea typeface="微軟正黑體" pitchFamily="34" charset="-120"/>
            </a:endParaRPr>
          </a:p>
          <a:p>
            <a:pPr marL="0" indent="0">
              <a:lnSpc>
                <a:spcPct val="200000"/>
              </a:lnSpc>
              <a:spcBef>
                <a:spcPts val="0"/>
              </a:spcBef>
              <a:buSzPts val="2800"/>
              <a:buNone/>
            </a:pPr>
            <a:endParaRPr lang="en-US" altLang="zh-TW" dirty="0">
              <a:solidFill>
                <a:schemeClr val="bg2">
                  <a:lumMod val="10000"/>
                </a:schemeClr>
              </a:solidFill>
              <a:latin typeface="微軟正黑體" pitchFamily="34" charset="-120"/>
              <a:ea typeface="微軟正黑體" pitchFamily="34" charset="-120"/>
            </a:endParaRPr>
          </a:p>
        </p:txBody>
      </p:sp>
      <p:sp>
        <p:nvSpPr>
          <p:cNvPr id="6" name="文字方塊 5">
            <a:extLst>
              <a:ext uri="{FF2B5EF4-FFF2-40B4-BE49-F238E27FC236}">
                <a16:creationId xmlns:a16="http://schemas.microsoft.com/office/drawing/2014/main" id="{605AB665-2E0B-4B1F-81C6-F40585E96FAF}"/>
              </a:ext>
            </a:extLst>
          </p:cNvPr>
          <p:cNvSpPr txBox="1"/>
          <p:nvPr/>
        </p:nvSpPr>
        <p:spPr>
          <a:xfrm>
            <a:off x="1407657" y="4342675"/>
            <a:ext cx="7274948" cy="1077218"/>
          </a:xfrm>
          <a:prstGeom prst="rect">
            <a:avLst/>
          </a:prstGeom>
          <a:noFill/>
        </p:spPr>
        <p:txBody>
          <a:bodyPr wrap="square">
            <a:spAutoFit/>
          </a:bodyPr>
          <a:lstStyle/>
          <a:p>
            <a:r>
              <a:rPr lang="en-US" altLang="zh-TW" sz="3200" u="sng" dirty="0">
                <a:solidFill>
                  <a:srgbClr val="FF0000"/>
                </a:solidFill>
                <a:effectLst/>
                <a:latin typeface="微軟正黑體" pitchFamily="34" charset="-120"/>
                <a:ea typeface="微軟正黑體" pitchFamily="34" charset="-120"/>
              </a:rPr>
              <a:t>https://forms.gle/6gTnz1N6wLEZxRan9</a:t>
            </a:r>
            <a:endParaRPr lang="zh-TW" altLang="en-US" sz="3200" dirty="0">
              <a:solidFill>
                <a:srgbClr val="FF0000"/>
              </a:solidFill>
              <a:latin typeface="微軟正黑體" pitchFamily="34" charset="-120"/>
              <a:ea typeface="微軟正黑體" pitchFamily="34" charset="-120"/>
            </a:endParaRPr>
          </a:p>
        </p:txBody>
      </p:sp>
      <p:pic>
        <p:nvPicPr>
          <p:cNvPr id="7" name="圖片 6">
            <a:extLst>
              <a:ext uri="{FF2B5EF4-FFF2-40B4-BE49-F238E27FC236}">
                <a16:creationId xmlns:a16="http://schemas.microsoft.com/office/drawing/2014/main" id="{B96B9A87-0531-4787-A21D-AE0140AFA2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7657" y="4971840"/>
            <a:ext cx="1600359" cy="1600359"/>
          </a:xfrm>
          <a:prstGeom prst="rect">
            <a:avLst/>
          </a:prstGeom>
        </p:spPr>
      </p:pic>
      <p:pic>
        <p:nvPicPr>
          <p:cNvPr id="8" name="圖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4761" y="107977"/>
            <a:ext cx="1970370" cy="1576296"/>
          </a:xfrm>
          <a:prstGeom prst="rect">
            <a:avLst/>
          </a:prstGeom>
        </p:spPr>
      </p:pic>
      <p:sp>
        <p:nvSpPr>
          <p:cNvPr id="2" name="投影片編號版面配置區 1">
            <a:extLst>
              <a:ext uri="{FF2B5EF4-FFF2-40B4-BE49-F238E27FC236}">
                <a16:creationId xmlns:a16="http://schemas.microsoft.com/office/drawing/2014/main" id="{EB953555-C321-4F5A-B9AA-447B77688A77}"/>
              </a:ext>
            </a:extLst>
          </p:cNvPr>
          <p:cNvSpPr>
            <a:spLocks noGrp="1"/>
          </p:cNvSpPr>
          <p:nvPr>
            <p:ph type="sldNum" sz="quarter" idx="12"/>
          </p:nvPr>
        </p:nvSpPr>
        <p:spPr/>
        <p:txBody>
          <a:bodyPr/>
          <a:lstStyle/>
          <a:p>
            <a:fld id="{5F21AC4E-9E39-41F9-8F2C-D1A48B915077}" type="slidenum">
              <a:rPr lang="zh-TW" altLang="en-US" smtClean="0">
                <a:latin typeface="微軟正黑體" pitchFamily="34" charset="-120"/>
                <a:ea typeface="微軟正黑體" pitchFamily="34" charset="-120"/>
              </a:rPr>
              <a:pPr/>
              <a:t>6</a:t>
            </a:fld>
            <a:endParaRPr lang="zh-TW" altLang="en-US">
              <a:latin typeface="微軟正黑體" pitchFamily="34" charset="-120"/>
              <a:ea typeface="微軟正黑體" pitchFamily="34" charset="-120"/>
            </a:endParaRPr>
          </a:p>
        </p:txBody>
      </p:sp>
    </p:spTree>
    <p:extLst>
      <p:ext uri="{BB962C8B-B14F-4D97-AF65-F5344CB8AC3E}">
        <p14:creationId xmlns:p14="http://schemas.microsoft.com/office/powerpoint/2010/main" val="3719455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2B4110F8-FE14-4D4E-88D8-B94AC2A192E7}"/>
              </a:ext>
            </a:extLst>
          </p:cNvPr>
          <p:cNvSpPr/>
          <p:nvPr/>
        </p:nvSpPr>
        <p:spPr>
          <a:xfrm>
            <a:off x="8633301" y="1237201"/>
            <a:ext cx="3558699" cy="56357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latin typeface="微軟正黑體 Light" pitchFamily="34" charset="-120"/>
              <a:ea typeface="微軟正黑體 Light" pitchFamily="34" charset="-120"/>
            </a:endParaRPr>
          </a:p>
        </p:txBody>
      </p:sp>
      <p:pic>
        <p:nvPicPr>
          <p:cNvPr id="4" name="Google Shape;225;p7">
            <a:extLst>
              <a:ext uri="{FF2B5EF4-FFF2-40B4-BE49-F238E27FC236}">
                <a16:creationId xmlns:a16="http://schemas.microsoft.com/office/drawing/2014/main" id="{23C7C242-080D-B005-050A-7357730BD01D}"/>
              </a:ext>
            </a:extLst>
          </p:cNvPr>
          <p:cNvPicPr preferRelativeResize="0"/>
          <p:nvPr/>
        </p:nvPicPr>
        <p:blipFill rotWithShape="1">
          <a:blip r:embed="rId2" cstate="print">
            <a:alphaModFix/>
          </a:blip>
          <a:srcRect l="20769"/>
          <a:stretch/>
        </p:blipFill>
        <p:spPr>
          <a:xfrm>
            <a:off x="4572000" y="670806"/>
            <a:ext cx="5614378" cy="5828889"/>
          </a:xfrm>
          <a:prstGeom prst="rect">
            <a:avLst/>
          </a:prstGeom>
          <a:noFill/>
          <a:ln>
            <a:noFill/>
          </a:ln>
        </p:spPr>
      </p:pic>
      <p:sp>
        <p:nvSpPr>
          <p:cNvPr id="5" name="Google Shape;226;p7">
            <a:extLst>
              <a:ext uri="{FF2B5EF4-FFF2-40B4-BE49-F238E27FC236}">
                <a16:creationId xmlns:a16="http://schemas.microsoft.com/office/drawing/2014/main" id="{7BA3B7C7-7051-B0F6-318E-D9C190A9BF7C}"/>
              </a:ext>
            </a:extLst>
          </p:cNvPr>
          <p:cNvSpPr/>
          <p:nvPr/>
        </p:nvSpPr>
        <p:spPr>
          <a:xfrm>
            <a:off x="7752523" y="1696067"/>
            <a:ext cx="4316648" cy="1611951"/>
          </a:xfrm>
          <a:prstGeom prst="wedgeRoundRectCallout">
            <a:avLst>
              <a:gd name="adj1" fmla="val -55764"/>
              <a:gd name="adj2" fmla="val -70877"/>
              <a:gd name="adj3" fmla="val 16667"/>
            </a:avLst>
          </a:prstGeom>
          <a:solidFill>
            <a:srgbClr val="FE6D00"/>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450850" lvl="0" indent="-450850" algn="ctr"/>
            <a:r>
              <a:rPr lang="zh-TW" altLang="en-US" sz="2000" b="1" dirty="0">
                <a:solidFill>
                  <a:schemeClr val="lt1"/>
                </a:solidFill>
                <a:latin typeface="微軟正黑體 Light" pitchFamily="34" charset="-120"/>
                <a:ea typeface="微軟正黑體 Light" pitchFamily="34" charset="-120"/>
                <a:cs typeface="Microsoft JhengHei"/>
                <a:sym typeface="Microsoft JhengHei"/>
              </a:rPr>
              <a:t>北</a:t>
            </a:r>
            <a:r>
              <a:rPr lang="zh-TW" sz="2000" b="1" dirty="0">
                <a:solidFill>
                  <a:schemeClr val="lt1"/>
                </a:solidFill>
                <a:latin typeface="微軟正黑體 Light" pitchFamily="34" charset="-120"/>
                <a:ea typeface="微軟正黑體 Light" pitchFamily="34" charset="-120"/>
                <a:cs typeface="Microsoft JhengHei"/>
                <a:sym typeface="Microsoft JhengHei"/>
              </a:rPr>
              <a:t>科大</a:t>
            </a:r>
            <a:r>
              <a:rPr lang="en-US" altLang="zh-TW" sz="2000" b="1" dirty="0">
                <a:solidFill>
                  <a:schemeClr val="lt1"/>
                </a:solidFill>
                <a:latin typeface="微軟正黑體 Light" pitchFamily="34" charset="-120"/>
                <a:ea typeface="微軟正黑體 Light" pitchFamily="34" charset="-120"/>
                <a:cs typeface="Microsoft JhengHei"/>
                <a:sym typeface="Microsoft JhengHei"/>
              </a:rPr>
              <a:t>_</a:t>
            </a:r>
            <a:r>
              <a:rPr lang="zh-TW" altLang="zh-TW" sz="2000" b="1" dirty="0">
                <a:solidFill>
                  <a:schemeClr val="lt1"/>
                </a:solidFill>
                <a:latin typeface="微軟正黑體 Light" pitchFamily="34" charset="-120"/>
                <a:ea typeface="微軟正黑體 Light" pitchFamily="34" charset="-120"/>
              </a:rPr>
              <a:t>創新育成中心</a:t>
            </a:r>
            <a:endParaRPr sz="2000" b="1" dirty="0">
              <a:solidFill>
                <a:schemeClr val="lt1"/>
              </a:solidFill>
              <a:latin typeface="微軟正黑體 Light" pitchFamily="34" charset="-120"/>
              <a:ea typeface="微軟正黑體 Light" pitchFamily="34" charset="-120"/>
              <a:sym typeface="Microsoft JhengHei"/>
            </a:endParaRPr>
          </a:p>
          <a:p>
            <a:pPr marL="450850" lvl="0" indent="-450850">
              <a:buFont typeface="Arial" panose="020B0604020202020204" pitchFamily="34" charset="0"/>
              <a:buChar char="•"/>
            </a:pPr>
            <a:r>
              <a:rPr lang="zh-TW" altLang="zh-TW" sz="1600" dirty="0">
                <a:solidFill>
                  <a:schemeClr val="bg1"/>
                </a:solidFill>
                <a:effectLst/>
                <a:latin typeface="微軟正黑體 Light" pitchFamily="34" charset="-120"/>
                <a:ea typeface="微軟正黑體 Light" pitchFamily="34" charset="-120"/>
                <a:cs typeface="Times New Roman" panose="02020603050405020304" pitchFamily="18" charset="0"/>
              </a:rPr>
              <a:t>黃茵</a:t>
            </a:r>
            <a:r>
              <a:rPr lang="zh-TW" altLang="en-US" sz="1600" dirty="0">
                <a:solidFill>
                  <a:schemeClr val="bg1"/>
                </a:solidFill>
                <a:effectLst/>
                <a:latin typeface="微軟正黑體 Light" pitchFamily="34" charset="-120"/>
                <a:ea typeface="微軟正黑體 Light" pitchFamily="34" charset="-120"/>
                <a:cs typeface="Times New Roman" panose="02020603050405020304" pitchFamily="18" charset="0"/>
              </a:rPr>
              <a:t> 副理</a:t>
            </a:r>
            <a:r>
              <a:rPr lang="en-US" altLang="zh-TW" sz="1600" dirty="0">
                <a:solidFill>
                  <a:schemeClr val="bg1"/>
                </a:solidFill>
                <a:effectLst/>
                <a:latin typeface="微軟正黑體 Light" pitchFamily="34" charset="-120"/>
                <a:ea typeface="微軟正黑體 Light" pitchFamily="34" charset="-120"/>
              </a:rPr>
              <a:t>(02)2771-2171</a:t>
            </a:r>
            <a:r>
              <a:rPr lang="zh-TW" altLang="zh-TW" sz="1600" dirty="0">
                <a:solidFill>
                  <a:schemeClr val="bg1"/>
                </a:solidFill>
                <a:effectLst/>
                <a:latin typeface="微軟正黑體 Light" pitchFamily="34" charset="-120"/>
                <a:ea typeface="微軟正黑體 Light" pitchFamily="34" charset="-120"/>
                <a:cs typeface="Times New Roman" panose="02020603050405020304" pitchFamily="18" charset="0"/>
              </a:rPr>
              <a:t>分機</a:t>
            </a:r>
            <a:r>
              <a:rPr lang="en-US" altLang="zh-TW" sz="1600" dirty="0">
                <a:solidFill>
                  <a:schemeClr val="bg1"/>
                </a:solidFill>
                <a:effectLst/>
                <a:latin typeface="微軟正黑體 Light" pitchFamily="34" charset="-120"/>
                <a:ea typeface="微軟正黑體 Light" pitchFamily="34" charset="-120"/>
              </a:rPr>
              <a:t>1485</a:t>
            </a:r>
          </a:p>
          <a:p>
            <a:pPr lvl="0"/>
            <a:r>
              <a:rPr lang="zh-TW" altLang="en-US" sz="1600" dirty="0">
                <a:solidFill>
                  <a:schemeClr val="bg1"/>
                </a:solidFill>
                <a:effectLst/>
                <a:latin typeface="微軟正黑體 Light" pitchFamily="34" charset="-120"/>
                <a:ea typeface="微軟正黑體 Light" pitchFamily="34" charset="-120"/>
              </a:rPr>
              <a:t>         </a:t>
            </a:r>
            <a:r>
              <a:rPr lang="en-US" altLang="zh-TW" sz="1600" dirty="0">
                <a:solidFill>
                  <a:schemeClr val="bg1"/>
                </a:solidFill>
                <a:effectLst/>
                <a:latin typeface="微軟正黑體 Light" pitchFamily="34" charset="-120"/>
                <a:ea typeface="微軟正黑體 Light" pitchFamily="34" charset="-120"/>
              </a:rPr>
              <a:t>yinhuang@mail.ntut.edu.tw</a:t>
            </a:r>
            <a:endParaRPr lang="en-US" altLang="zh-TW" sz="1600" dirty="0">
              <a:solidFill>
                <a:schemeClr val="bg1"/>
              </a:solidFill>
              <a:latin typeface="微軟正黑體 Light" pitchFamily="34" charset="-120"/>
              <a:ea typeface="微軟正黑體 Light" pitchFamily="34" charset="-120"/>
            </a:endParaRPr>
          </a:p>
          <a:p>
            <a:pPr marL="450850" lvl="0" indent="-450850">
              <a:buFont typeface="Arial" panose="020B0604020202020204" pitchFamily="34" charset="0"/>
              <a:buChar char="•"/>
            </a:pPr>
            <a:r>
              <a:rPr lang="zh-TW" altLang="zh-TW" sz="1600" dirty="0">
                <a:solidFill>
                  <a:schemeClr val="bg1"/>
                </a:solidFill>
                <a:effectLst/>
                <a:latin typeface="微軟正黑體 Light" pitchFamily="34" charset="-120"/>
                <a:ea typeface="微軟正黑體 Light" pitchFamily="34" charset="-120"/>
                <a:cs typeface="Times New Roman" panose="02020603050405020304" pitchFamily="18" charset="0"/>
              </a:rPr>
              <a:t>陳軒宇秘書</a:t>
            </a:r>
            <a:r>
              <a:rPr lang="zh-TW" altLang="en-US" sz="1600" dirty="0">
                <a:solidFill>
                  <a:schemeClr val="bg1"/>
                </a:solidFill>
                <a:latin typeface="微軟正黑體 Light" pitchFamily="34" charset="-120"/>
                <a:ea typeface="微軟正黑體 Light" pitchFamily="34" charset="-120"/>
                <a:cs typeface="Times New Roman" panose="02020603050405020304" pitchFamily="18" charset="0"/>
              </a:rPr>
              <a:t> </a:t>
            </a:r>
            <a:r>
              <a:rPr lang="en-US" altLang="zh-TW" sz="1600" dirty="0">
                <a:solidFill>
                  <a:schemeClr val="bg1"/>
                </a:solidFill>
                <a:effectLst/>
                <a:latin typeface="微軟正黑體 Light" pitchFamily="34" charset="-120"/>
                <a:ea typeface="微軟正黑體 Light" pitchFamily="34" charset="-120"/>
              </a:rPr>
              <a:t>(02)2771-2171</a:t>
            </a:r>
            <a:r>
              <a:rPr lang="zh-TW" altLang="zh-TW" sz="1600" dirty="0">
                <a:solidFill>
                  <a:schemeClr val="bg1"/>
                </a:solidFill>
                <a:effectLst/>
                <a:latin typeface="微軟正黑體 Light" pitchFamily="34" charset="-120"/>
                <a:ea typeface="微軟正黑體 Light" pitchFamily="34" charset="-120"/>
                <a:cs typeface="Times New Roman" panose="02020603050405020304" pitchFamily="18" charset="0"/>
              </a:rPr>
              <a:t>分機</a:t>
            </a:r>
            <a:r>
              <a:rPr lang="en-US" altLang="zh-TW" sz="1600" dirty="0">
                <a:solidFill>
                  <a:schemeClr val="bg1"/>
                </a:solidFill>
                <a:effectLst/>
                <a:latin typeface="微軟正黑體 Light" pitchFamily="34" charset="-120"/>
                <a:ea typeface="微軟正黑體 Light" pitchFamily="34" charset="-120"/>
              </a:rPr>
              <a:t>1481aged101@ntut.edu.tw</a:t>
            </a:r>
            <a:endParaRPr sz="1600" b="1" dirty="0">
              <a:solidFill>
                <a:schemeClr val="bg1"/>
              </a:solidFill>
              <a:latin typeface="微軟正黑體 Light" pitchFamily="34" charset="-120"/>
              <a:ea typeface="微軟正黑體 Light" pitchFamily="34" charset="-120"/>
              <a:cs typeface="Microsoft JhengHei"/>
              <a:sym typeface="Microsoft JhengHei"/>
            </a:endParaRPr>
          </a:p>
        </p:txBody>
      </p:sp>
      <p:sp>
        <p:nvSpPr>
          <p:cNvPr id="6" name="Google Shape;227;p7">
            <a:extLst>
              <a:ext uri="{FF2B5EF4-FFF2-40B4-BE49-F238E27FC236}">
                <a16:creationId xmlns:a16="http://schemas.microsoft.com/office/drawing/2014/main" id="{8EAB87C0-E0F3-002D-E228-CEA6CE0B2648}"/>
              </a:ext>
            </a:extLst>
          </p:cNvPr>
          <p:cNvSpPr/>
          <p:nvPr/>
        </p:nvSpPr>
        <p:spPr>
          <a:xfrm>
            <a:off x="790113" y="3585250"/>
            <a:ext cx="3500678" cy="1745267"/>
          </a:xfrm>
          <a:prstGeom prst="wedgeRoundRectCallout">
            <a:avLst>
              <a:gd name="adj1" fmla="val 92253"/>
              <a:gd name="adj2" fmla="val 28584"/>
              <a:gd name="adj3" fmla="val 16667"/>
            </a:avLst>
          </a:prstGeom>
          <a:solidFill>
            <a:schemeClr val="accent6">
              <a:lumMod val="75000"/>
            </a:schemeClr>
          </a:solidFill>
          <a:ln w="28575"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zh-TW" sz="2000" b="1" dirty="0">
                <a:solidFill>
                  <a:schemeClr val="lt1"/>
                </a:solidFill>
                <a:latin typeface="微軟正黑體 Light" pitchFamily="34" charset="-120"/>
                <a:ea typeface="微軟正黑體 Light" pitchFamily="34" charset="-120"/>
                <a:cs typeface="Microsoft JhengHei"/>
                <a:sym typeface="Microsoft JhengHei"/>
              </a:rPr>
              <a:t>高科大_創夢工場</a:t>
            </a:r>
            <a:endParaRPr sz="2000" b="1" dirty="0">
              <a:solidFill>
                <a:schemeClr val="lt1"/>
              </a:solidFill>
              <a:latin typeface="微軟正黑體 Light" pitchFamily="34" charset="-120"/>
              <a:ea typeface="微軟正黑體 Light" pitchFamily="34" charset="-120"/>
              <a:cs typeface="Microsoft JhengHei"/>
              <a:sym typeface="Microsoft JhengHei"/>
            </a:endParaRPr>
          </a:p>
          <a:p>
            <a:pPr marL="0" marR="0" lvl="0" indent="0" algn="ctr" rtl="0">
              <a:spcBef>
                <a:spcPts val="0"/>
              </a:spcBef>
              <a:spcAft>
                <a:spcPts val="0"/>
              </a:spcAft>
              <a:buNone/>
            </a:pPr>
            <a:r>
              <a:rPr lang="zh-TW" sz="2000" dirty="0">
                <a:solidFill>
                  <a:schemeClr val="lt1"/>
                </a:solidFill>
                <a:latin typeface="微軟正黑體 Light" pitchFamily="34" charset="-120"/>
                <a:ea typeface="微軟正黑體 Light" pitchFamily="34" charset="-120"/>
                <a:cs typeface="Microsoft JhengHei"/>
                <a:sym typeface="Microsoft JhengHei"/>
              </a:rPr>
              <a:t>黃婷淇 副理</a:t>
            </a:r>
            <a:endParaRPr sz="2000" dirty="0">
              <a:solidFill>
                <a:schemeClr val="lt1"/>
              </a:solidFill>
              <a:latin typeface="微軟正黑體 Light" pitchFamily="34" charset="-120"/>
              <a:ea typeface="微軟正黑體 Light" pitchFamily="34" charset="-120"/>
              <a:cs typeface="Microsoft JhengHei"/>
              <a:sym typeface="Microsoft JhengHei"/>
            </a:endParaRPr>
          </a:p>
          <a:p>
            <a:pPr marL="0" marR="0" lvl="0" indent="0" algn="ctr" rtl="0">
              <a:spcBef>
                <a:spcPts val="0"/>
              </a:spcBef>
              <a:spcAft>
                <a:spcPts val="0"/>
              </a:spcAft>
              <a:buNone/>
            </a:pPr>
            <a:r>
              <a:rPr lang="zh-TW" sz="2000" dirty="0">
                <a:solidFill>
                  <a:schemeClr val="lt1"/>
                </a:solidFill>
                <a:latin typeface="微軟正黑體 Light" pitchFamily="34" charset="-120"/>
                <a:ea typeface="微軟正黑體 Light" pitchFamily="34" charset="-120"/>
                <a:cs typeface="Microsoft JhengHei"/>
                <a:sym typeface="Microsoft JhengHei"/>
              </a:rPr>
              <a:t>(07)601-1000#38202</a:t>
            </a:r>
            <a:endParaRPr dirty="0">
              <a:latin typeface="微軟正黑體 Light" pitchFamily="34" charset="-120"/>
              <a:ea typeface="微軟正黑體 Light" pitchFamily="34" charset="-120"/>
            </a:endParaRPr>
          </a:p>
          <a:p>
            <a:pPr marL="0" marR="0" lvl="0" indent="0" algn="ctr" rtl="0">
              <a:spcBef>
                <a:spcPts val="0"/>
              </a:spcBef>
              <a:spcAft>
                <a:spcPts val="0"/>
              </a:spcAft>
              <a:buNone/>
            </a:pPr>
            <a:r>
              <a:rPr lang="zh-TW" sz="2000" dirty="0">
                <a:solidFill>
                  <a:schemeClr val="lt1"/>
                </a:solidFill>
                <a:latin typeface="微軟正黑體 Light" pitchFamily="34" charset="-120"/>
                <a:ea typeface="微軟正黑體 Light" pitchFamily="34" charset="-120"/>
                <a:cs typeface="Microsoft JhengHei"/>
                <a:sym typeface="Microsoft JhengHei"/>
              </a:rPr>
              <a:t>makerthon@</a:t>
            </a:r>
            <a:r>
              <a:rPr lang="en-US" altLang="zh-TW" sz="2000" dirty="0">
                <a:solidFill>
                  <a:schemeClr val="lt1"/>
                </a:solidFill>
                <a:latin typeface="微軟正黑體 Light" pitchFamily="34" charset="-120"/>
                <a:ea typeface="微軟正黑體 Light" pitchFamily="34" charset="-120"/>
                <a:cs typeface="Microsoft JhengHei"/>
                <a:sym typeface="Microsoft JhengHei"/>
              </a:rPr>
              <a:t>nkust.edu.tw</a:t>
            </a:r>
            <a:endParaRPr dirty="0">
              <a:latin typeface="微軟正黑體 Light" pitchFamily="34" charset="-120"/>
              <a:ea typeface="微軟正黑體 Light" pitchFamily="34" charset="-120"/>
            </a:endParaRPr>
          </a:p>
        </p:txBody>
      </p:sp>
      <p:sp>
        <p:nvSpPr>
          <p:cNvPr id="7" name="Google Shape;228;p7">
            <a:extLst>
              <a:ext uri="{FF2B5EF4-FFF2-40B4-BE49-F238E27FC236}">
                <a16:creationId xmlns:a16="http://schemas.microsoft.com/office/drawing/2014/main" id="{1E72DDEB-5FED-F8D3-A65A-72D7590F15E3}"/>
              </a:ext>
            </a:extLst>
          </p:cNvPr>
          <p:cNvSpPr/>
          <p:nvPr/>
        </p:nvSpPr>
        <p:spPr>
          <a:xfrm>
            <a:off x="7482443" y="4380985"/>
            <a:ext cx="4316648" cy="1707656"/>
          </a:xfrm>
          <a:prstGeom prst="wedgeRoundRectCallout">
            <a:avLst>
              <a:gd name="adj1" fmla="val -79532"/>
              <a:gd name="adj2" fmla="val -136521"/>
              <a:gd name="adj3" fmla="val 16667"/>
            </a:avLst>
          </a:prstGeom>
          <a:solidFill>
            <a:srgbClr val="EE4489"/>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450850" lvl="0" indent="-450850" algn="ctr"/>
            <a:r>
              <a:rPr lang="zh-TW" altLang="en-US" sz="2800" b="1" dirty="0">
                <a:solidFill>
                  <a:schemeClr val="lt1"/>
                </a:solidFill>
                <a:latin typeface="微軟正黑體 Light" pitchFamily="34" charset="-120"/>
                <a:ea typeface="微軟正黑體 Light" pitchFamily="34" charset="-120"/>
                <a:cs typeface="Microsoft JhengHei"/>
                <a:sym typeface="Microsoft JhengHei"/>
              </a:rPr>
              <a:t>勤益</a:t>
            </a:r>
            <a:r>
              <a:rPr lang="zh-TW" sz="2800" b="1" dirty="0">
                <a:solidFill>
                  <a:schemeClr val="lt1"/>
                </a:solidFill>
                <a:latin typeface="微軟正黑體 Light" pitchFamily="34" charset="-120"/>
                <a:ea typeface="微軟正黑體 Light" pitchFamily="34" charset="-120"/>
                <a:cs typeface="Microsoft JhengHei"/>
                <a:sym typeface="Microsoft JhengHei"/>
              </a:rPr>
              <a:t>科大_</a:t>
            </a:r>
            <a:r>
              <a:rPr lang="zh-TW" altLang="zh-TW" sz="2800" b="1" dirty="0">
                <a:solidFill>
                  <a:schemeClr val="lt1"/>
                </a:solidFill>
                <a:latin typeface="微軟正黑體 Light" pitchFamily="34" charset="-120"/>
                <a:ea typeface="微軟正黑體 Light" pitchFamily="34" charset="-120"/>
              </a:rPr>
              <a:t>產學營運處</a:t>
            </a:r>
            <a:endParaRPr sz="2800" b="1" dirty="0">
              <a:solidFill>
                <a:schemeClr val="lt1"/>
              </a:solidFill>
              <a:latin typeface="微軟正黑體 Light" pitchFamily="34" charset="-120"/>
              <a:ea typeface="微軟正黑體 Light" pitchFamily="34" charset="-120"/>
              <a:sym typeface="Microsoft JhengHei"/>
            </a:endParaRPr>
          </a:p>
          <a:p>
            <a:pPr marL="450850" lvl="0" indent="-450850" algn="ctr"/>
            <a:r>
              <a:rPr lang="zh-TW" altLang="zh-TW" sz="2000" dirty="0">
                <a:solidFill>
                  <a:schemeClr val="bg1"/>
                </a:solidFill>
                <a:effectLst/>
                <a:latin typeface="微軟正黑體 Light" pitchFamily="34" charset="-120"/>
                <a:ea typeface="微軟正黑體 Light" pitchFamily="34" charset="-120"/>
                <a:cs typeface="Times New Roman" panose="02020603050405020304" pitchFamily="18" charset="0"/>
              </a:rPr>
              <a:t>郭玉芸助理</a:t>
            </a:r>
            <a:r>
              <a:rPr lang="zh-TW" altLang="en-US" sz="2000" dirty="0">
                <a:solidFill>
                  <a:schemeClr val="bg1"/>
                </a:solidFill>
                <a:latin typeface="微軟正黑體 Light" pitchFamily="34" charset="-120"/>
                <a:ea typeface="微軟正黑體 Light" pitchFamily="34" charset="-120"/>
                <a:cs typeface="Times New Roman" panose="02020603050405020304" pitchFamily="18" charset="0"/>
              </a:rPr>
              <a:t> </a:t>
            </a:r>
            <a:endParaRPr lang="en-US" altLang="zh-TW" sz="2000" dirty="0">
              <a:solidFill>
                <a:schemeClr val="bg1"/>
              </a:solidFill>
              <a:latin typeface="微軟正黑體 Light" pitchFamily="34" charset="-120"/>
              <a:ea typeface="微軟正黑體 Light" pitchFamily="34" charset="-120"/>
              <a:cs typeface="Times New Roman" panose="02020603050405020304" pitchFamily="18" charset="0"/>
            </a:endParaRPr>
          </a:p>
          <a:p>
            <a:pPr marL="450850" lvl="0" indent="-450850" algn="ctr"/>
            <a:r>
              <a:rPr lang="en-US" altLang="zh-TW" sz="2000" dirty="0">
                <a:solidFill>
                  <a:schemeClr val="bg1"/>
                </a:solidFill>
                <a:effectLst/>
                <a:latin typeface="微軟正黑體 Light" pitchFamily="34" charset="-120"/>
                <a:ea typeface="微軟正黑體 Light" pitchFamily="34" charset="-120"/>
              </a:rPr>
              <a:t>(04)2392-4505</a:t>
            </a:r>
            <a:r>
              <a:rPr lang="zh-TW" altLang="zh-TW" sz="2000" dirty="0">
                <a:solidFill>
                  <a:schemeClr val="bg1"/>
                </a:solidFill>
                <a:effectLst/>
                <a:latin typeface="微軟正黑體 Light" pitchFamily="34" charset="-120"/>
                <a:ea typeface="微軟正黑體 Light" pitchFamily="34" charset="-120"/>
                <a:cs typeface="Times New Roman" panose="02020603050405020304" pitchFamily="18" charset="0"/>
              </a:rPr>
              <a:t>分機</a:t>
            </a:r>
            <a:r>
              <a:rPr lang="en-US" altLang="zh-TW" sz="2000" dirty="0">
                <a:solidFill>
                  <a:schemeClr val="bg1"/>
                </a:solidFill>
                <a:effectLst/>
                <a:latin typeface="微軟正黑體 Light" pitchFamily="34" charset="-120"/>
                <a:ea typeface="微軟正黑體 Light" pitchFamily="34" charset="-120"/>
              </a:rPr>
              <a:t>2440</a:t>
            </a:r>
            <a:endParaRPr sz="2000" dirty="0">
              <a:solidFill>
                <a:schemeClr val="bg1"/>
              </a:solidFill>
              <a:latin typeface="微軟正黑體 Light" pitchFamily="34" charset="-120"/>
              <a:ea typeface="微軟正黑體 Light" pitchFamily="34" charset="-120"/>
            </a:endParaRPr>
          </a:p>
          <a:p>
            <a:pPr marL="450850" lvl="0" indent="-450850" algn="ctr"/>
            <a:r>
              <a:rPr lang="en-US" altLang="zh-TW" sz="2000" dirty="0">
                <a:solidFill>
                  <a:schemeClr val="bg1"/>
                </a:solidFill>
                <a:effectLst/>
                <a:latin typeface="微軟正黑體 Light" pitchFamily="34" charset="-120"/>
                <a:ea typeface="微軟正黑體 Light" pitchFamily="34" charset="-120"/>
                <a:cs typeface="Times New Roman" panose="02020603050405020304" pitchFamily="18" charset="0"/>
              </a:rPr>
              <a:t>s1080801@ncut.edu.tw</a:t>
            </a:r>
            <a:endParaRPr sz="2000" b="1" dirty="0">
              <a:solidFill>
                <a:schemeClr val="bg1"/>
              </a:solidFill>
              <a:latin typeface="微軟正黑體 Light" pitchFamily="34" charset="-120"/>
              <a:ea typeface="微軟正黑體 Light" pitchFamily="34" charset="-120"/>
              <a:cs typeface="Microsoft JhengHei"/>
              <a:sym typeface="Microsoft JhengHei"/>
            </a:endParaRPr>
          </a:p>
        </p:txBody>
      </p:sp>
      <p:sp>
        <p:nvSpPr>
          <p:cNvPr id="8" name="Google Shape;231;p7">
            <a:extLst>
              <a:ext uri="{FF2B5EF4-FFF2-40B4-BE49-F238E27FC236}">
                <a16:creationId xmlns:a16="http://schemas.microsoft.com/office/drawing/2014/main" id="{3D136F29-8971-179F-0169-660D46AD1A32}"/>
              </a:ext>
            </a:extLst>
          </p:cNvPr>
          <p:cNvSpPr txBox="1"/>
          <p:nvPr/>
        </p:nvSpPr>
        <p:spPr>
          <a:xfrm>
            <a:off x="9640767" y="1050597"/>
            <a:ext cx="132846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4000" b="1" dirty="0">
                <a:solidFill>
                  <a:schemeClr val="accent2">
                    <a:lumMod val="75000"/>
                  </a:schemeClr>
                </a:solidFill>
                <a:latin typeface="微軟正黑體 Light" pitchFamily="34" charset="-120"/>
                <a:ea typeface="微軟正黑體 Light" pitchFamily="34" charset="-120"/>
                <a:cs typeface="Arial"/>
                <a:sym typeface="Arial"/>
              </a:rPr>
              <a:t>北區</a:t>
            </a:r>
            <a:endParaRPr dirty="0">
              <a:solidFill>
                <a:schemeClr val="accent2">
                  <a:lumMod val="75000"/>
                </a:schemeClr>
              </a:solidFill>
              <a:latin typeface="微軟正黑體 Light" pitchFamily="34" charset="-120"/>
              <a:ea typeface="微軟正黑體 Light" pitchFamily="34" charset="-120"/>
            </a:endParaRPr>
          </a:p>
        </p:txBody>
      </p:sp>
      <p:sp>
        <p:nvSpPr>
          <p:cNvPr id="9" name="Google Shape;232;p7">
            <a:extLst>
              <a:ext uri="{FF2B5EF4-FFF2-40B4-BE49-F238E27FC236}">
                <a16:creationId xmlns:a16="http://schemas.microsoft.com/office/drawing/2014/main" id="{515BE29B-9E14-522E-F036-2375CBB07A1F}"/>
              </a:ext>
            </a:extLst>
          </p:cNvPr>
          <p:cNvSpPr txBox="1"/>
          <p:nvPr/>
        </p:nvSpPr>
        <p:spPr>
          <a:xfrm>
            <a:off x="9180727" y="3721959"/>
            <a:ext cx="132846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4000" b="1" dirty="0">
                <a:solidFill>
                  <a:srgbClr val="E878C0"/>
                </a:solidFill>
                <a:latin typeface="微軟正黑體 Light" pitchFamily="34" charset="-120"/>
                <a:ea typeface="微軟正黑體 Light" pitchFamily="34" charset="-120"/>
                <a:cs typeface="Arial"/>
                <a:sym typeface="Arial"/>
              </a:rPr>
              <a:t>中區</a:t>
            </a:r>
            <a:endParaRPr dirty="0">
              <a:solidFill>
                <a:srgbClr val="E878C0"/>
              </a:solidFill>
              <a:latin typeface="微軟正黑體 Light" pitchFamily="34" charset="-120"/>
              <a:ea typeface="微軟正黑體 Light" pitchFamily="34" charset="-120"/>
            </a:endParaRPr>
          </a:p>
        </p:txBody>
      </p:sp>
      <p:sp>
        <p:nvSpPr>
          <p:cNvPr id="10" name="Google Shape;233;p7">
            <a:extLst>
              <a:ext uri="{FF2B5EF4-FFF2-40B4-BE49-F238E27FC236}">
                <a16:creationId xmlns:a16="http://schemas.microsoft.com/office/drawing/2014/main" id="{1BA3EAB1-58E4-CE46-9636-7A37418B9820}"/>
              </a:ext>
            </a:extLst>
          </p:cNvPr>
          <p:cNvSpPr txBox="1"/>
          <p:nvPr/>
        </p:nvSpPr>
        <p:spPr>
          <a:xfrm>
            <a:off x="1775336" y="2876632"/>
            <a:ext cx="132846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4000" b="1" dirty="0">
                <a:solidFill>
                  <a:schemeClr val="accent6"/>
                </a:solidFill>
                <a:latin typeface="微軟正黑體 Light" pitchFamily="34" charset="-120"/>
                <a:ea typeface="微軟正黑體 Light" pitchFamily="34" charset="-120"/>
                <a:cs typeface="Arial"/>
                <a:sym typeface="Arial"/>
              </a:rPr>
              <a:t>南區</a:t>
            </a:r>
            <a:endParaRPr b="1" dirty="0">
              <a:solidFill>
                <a:schemeClr val="accent6"/>
              </a:solidFill>
              <a:latin typeface="微軟正黑體 Light" pitchFamily="34" charset="-120"/>
              <a:ea typeface="微軟正黑體 Light" pitchFamily="34" charset="-120"/>
            </a:endParaRPr>
          </a:p>
        </p:txBody>
      </p:sp>
      <p:sp>
        <p:nvSpPr>
          <p:cNvPr id="11" name="Google Shape;190;p4">
            <a:extLst>
              <a:ext uri="{FF2B5EF4-FFF2-40B4-BE49-F238E27FC236}">
                <a16:creationId xmlns:a16="http://schemas.microsoft.com/office/drawing/2014/main" id="{0373F59B-1A2A-0274-0253-38B2B5E166C2}"/>
              </a:ext>
            </a:extLst>
          </p:cNvPr>
          <p:cNvSpPr txBox="1">
            <a:spLocks/>
          </p:cNvSpPr>
          <p:nvPr/>
        </p:nvSpPr>
        <p:spPr>
          <a:xfrm>
            <a:off x="447745" y="321869"/>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Light" pitchFamily="34" charset="-120"/>
                <a:ea typeface="微軟正黑體 Light" pitchFamily="34" charset="-120"/>
                <a:cs typeface="+mn-cs"/>
              </a:rPr>
              <a:t>分區賽報名窗口</a:t>
            </a:r>
          </a:p>
        </p:txBody>
      </p:sp>
      <p:sp>
        <p:nvSpPr>
          <p:cNvPr id="2" name="投影片編號版面配置區 1">
            <a:extLst>
              <a:ext uri="{FF2B5EF4-FFF2-40B4-BE49-F238E27FC236}">
                <a16:creationId xmlns:a16="http://schemas.microsoft.com/office/drawing/2014/main" id="{92B3BC48-4364-4A33-9391-600E2378975E}"/>
              </a:ext>
            </a:extLst>
          </p:cNvPr>
          <p:cNvSpPr>
            <a:spLocks noGrp="1"/>
          </p:cNvSpPr>
          <p:nvPr>
            <p:ph type="sldNum" sz="quarter" idx="12"/>
          </p:nvPr>
        </p:nvSpPr>
        <p:spPr/>
        <p:txBody>
          <a:bodyPr/>
          <a:lstStyle/>
          <a:p>
            <a:fld id="{5F21AC4E-9E39-41F9-8F2C-D1A48B915077}" type="slidenum">
              <a:rPr lang="zh-TW" altLang="en-US" smtClean="0">
                <a:latin typeface="微軟正黑體 Light" pitchFamily="34" charset="-120"/>
                <a:ea typeface="微軟正黑體 Light" pitchFamily="34" charset="-120"/>
              </a:rPr>
              <a:pPr/>
              <a:t>7</a:t>
            </a:fld>
            <a:endParaRPr lang="zh-TW" altLang="en-US">
              <a:latin typeface="微軟正黑體 Light" pitchFamily="34" charset="-120"/>
              <a:ea typeface="微軟正黑體 Light" pitchFamily="34" charset="-120"/>
            </a:endParaRPr>
          </a:p>
        </p:txBody>
      </p:sp>
    </p:spTree>
    <p:extLst>
      <p:ext uri="{BB962C8B-B14F-4D97-AF65-F5344CB8AC3E}">
        <p14:creationId xmlns:p14="http://schemas.microsoft.com/office/powerpoint/2010/main" val="87109543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90;p4">
            <a:extLst>
              <a:ext uri="{FF2B5EF4-FFF2-40B4-BE49-F238E27FC236}">
                <a16:creationId xmlns:a16="http://schemas.microsoft.com/office/drawing/2014/main" id="{CA35F5DC-2F77-28A0-CC6F-A8B456132317}"/>
              </a:ext>
            </a:extLst>
          </p:cNvPr>
          <p:cNvSpPr txBox="1">
            <a:spLocks/>
          </p:cNvSpPr>
          <p:nvPr/>
        </p:nvSpPr>
        <p:spPr>
          <a:xfrm>
            <a:off x="646522" y="223158"/>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說明事項</a:t>
            </a:r>
          </a:p>
        </p:txBody>
      </p:sp>
      <p:sp>
        <p:nvSpPr>
          <p:cNvPr id="6" name="Google Shape;247;p8">
            <a:extLst>
              <a:ext uri="{FF2B5EF4-FFF2-40B4-BE49-F238E27FC236}">
                <a16:creationId xmlns:a16="http://schemas.microsoft.com/office/drawing/2014/main" id="{E22BEC91-893D-DAC3-B147-9825C7E96AA7}"/>
              </a:ext>
            </a:extLst>
          </p:cNvPr>
          <p:cNvSpPr txBox="1"/>
          <p:nvPr/>
        </p:nvSpPr>
        <p:spPr>
          <a:xfrm>
            <a:off x="726553" y="1106097"/>
            <a:ext cx="8366168" cy="502181"/>
          </a:xfrm>
          <a:prstGeom prst="rect">
            <a:avLst/>
          </a:prstGeom>
          <a:noFill/>
          <a:ln>
            <a:noFill/>
          </a:ln>
        </p:spPr>
        <p:txBody>
          <a:bodyPr spcFirstLastPara="1" wrap="square" lIns="91425" tIns="45700" rIns="91425" bIns="45700" anchor="t" anchorCtr="0">
            <a:noAutofit/>
          </a:bodyPr>
          <a:lstStyle/>
          <a:p>
            <a:pPr lvl="0">
              <a:lnSpc>
                <a:spcPct val="104999"/>
              </a:lnSpc>
              <a:buClr>
                <a:srgbClr val="FFC000"/>
              </a:buClr>
              <a:buSzPts val="3200"/>
            </a:pPr>
            <a:r>
              <a:rPr lang="zh-TW" altLang="en-US" sz="3200" b="1" dirty="0">
                <a:solidFill>
                  <a:schemeClr val="accent6"/>
                </a:solidFill>
                <a:latin typeface="Microsoft JhengHei"/>
                <a:ea typeface="Microsoft JhengHei"/>
                <a:cs typeface="Microsoft JhengHei"/>
                <a:sym typeface="Microsoft JhengHei"/>
              </a:rPr>
              <a:t>分區賽採網路報名，並選拔</a:t>
            </a:r>
            <a:r>
              <a:rPr lang="en-US" altLang="zh-TW" sz="3200" b="1" dirty="0">
                <a:solidFill>
                  <a:schemeClr val="accent6"/>
                </a:solidFill>
                <a:latin typeface="Microsoft JhengHei"/>
                <a:ea typeface="Microsoft JhengHei"/>
                <a:cs typeface="Microsoft JhengHei"/>
                <a:sym typeface="Microsoft JhengHei"/>
              </a:rPr>
              <a:t>25</a:t>
            </a:r>
            <a:r>
              <a:rPr lang="zh-TW" altLang="en-US" sz="3200" b="1" dirty="0">
                <a:solidFill>
                  <a:schemeClr val="accent6"/>
                </a:solidFill>
                <a:latin typeface="Microsoft JhengHei"/>
                <a:ea typeface="Microsoft JhengHei"/>
                <a:cs typeface="Microsoft JhengHei"/>
                <a:sym typeface="Microsoft JhengHei"/>
              </a:rPr>
              <a:t>隊晉級全國賽</a:t>
            </a:r>
          </a:p>
        </p:txBody>
      </p:sp>
      <p:sp>
        <p:nvSpPr>
          <p:cNvPr id="7" name="內容版面配置區 2">
            <a:extLst>
              <a:ext uri="{FF2B5EF4-FFF2-40B4-BE49-F238E27FC236}">
                <a16:creationId xmlns:a16="http://schemas.microsoft.com/office/drawing/2014/main" id="{3B65906B-D453-876A-2433-07868138869C}"/>
              </a:ext>
            </a:extLst>
          </p:cNvPr>
          <p:cNvSpPr txBox="1">
            <a:spLocks/>
          </p:cNvSpPr>
          <p:nvPr/>
        </p:nvSpPr>
        <p:spPr>
          <a:xfrm>
            <a:off x="784420" y="1697541"/>
            <a:ext cx="10272270" cy="50869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報名截止時間</a:t>
            </a:r>
            <a:r>
              <a:rPr lang="zh-TW" altLang="zh-TW" sz="2400" dirty="0">
                <a:latin typeface="微軟正黑體" panose="020B0604030504040204" pitchFamily="34" charset="-120"/>
                <a:ea typeface="微軟正黑體" panose="020B0604030504040204" pitchFamily="34" charset="-120"/>
                <a:cs typeface="Microsoft JhengHei"/>
                <a:sym typeface="Microsoft JhengHei"/>
              </a:rPr>
              <a:t>訂於</a:t>
            </a:r>
            <a:r>
              <a:rPr lang="en-US" altLang="zh-TW" sz="2400" b="1" dirty="0">
                <a:solidFill>
                  <a:srgbClr val="FF0000"/>
                </a:solidFill>
                <a:latin typeface="微軟正黑體" panose="020B0604030504040204" pitchFamily="34" charset="-120"/>
                <a:ea typeface="微軟正黑體" panose="020B0604030504040204" pitchFamily="34" charset="-120"/>
              </a:rPr>
              <a:t>4/22(</a:t>
            </a:r>
            <a:r>
              <a:rPr lang="zh-TW" altLang="en-US" sz="2400" b="1" dirty="0">
                <a:solidFill>
                  <a:srgbClr val="FF0000"/>
                </a:solidFill>
                <a:latin typeface="微軟正黑體" panose="020B0604030504040204" pitchFamily="34" charset="-120"/>
                <a:ea typeface="微軟正黑體" panose="020B0604030504040204" pitchFamily="34" charset="-120"/>
              </a:rPr>
              <a:t>一</a:t>
            </a:r>
            <a:r>
              <a:rPr lang="en-US" altLang="zh-TW" sz="2400" b="1" dirty="0">
                <a:solidFill>
                  <a:srgbClr val="FF0000"/>
                </a:solidFill>
                <a:latin typeface="微軟正黑體" panose="020B0604030504040204" pitchFamily="34" charset="-120"/>
                <a:ea typeface="微軟正黑體" panose="020B0604030504040204" pitchFamily="34" charset="-120"/>
              </a:rPr>
              <a:t>)</a:t>
            </a:r>
            <a:r>
              <a:rPr lang="zh-TW" altLang="en-US" sz="2400" b="1" dirty="0">
                <a:solidFill>
                  <a:srgbClr val="FF0000"/>
                </a:solidFill>
                <a:latin typeface="微軟正黑體" panose="020B0604030504040204" pitchFamily="34" charset="-120"/>
                <a:ea typeface="微軟正黑體" panose="020B0604030504040204" pitchFamily="34" charset="-120"/>
              </a:rPr>
              <a:t> </a:t>
            </a:r>
            <a:r>
              <a:rPr lang="en-US" altLang="zh-TW" sz="2400" b="1" dirty="0">
                <a:solidFill>
                  <a:srgbClr val="FF0000"/>
                </a:solidFill>
                <a:latin typeface="微軟正黑體" panose="020B0604030504040204" pitchFamily="34" charset="-120"/>
                <a:ea typeface="微軟正黑體" panose="020B0604030504040204" pitchFamily="34" charset="-120"/>
              </a:rPr>
              <a:t>17:00</a:t>
            </a:r>
            <a:r>
              <a:rPr lang="zh-TW" altLang="en-US" sz="2400" b="1" dirty="0">
                <a:solidFill>
                  <a:srgbClr val="FF0000"/>
                </a:solidFill>
                <a:latin typeface="微軟正黑體" panose="020B0604030504040204" pitchFamily="34" charset="-120"/>
                <a:ea typeface="微軟正黑體" panose="020B0604030504040204" pitchFamily="34" charset="-120"/>
              </a:rPr>
              <a:t>止</a:t>
            </a:r>
            <a:r>
              <a:rPr lang="zh-TW" altLang="en-US" sz="2400" b="1" dirty="0">
                <a:latin typeface="微軟正黑體" panose="020B0604030504040204" pitchFamily="34" charset="-120"/>
                <a:ea typeface="微軟正黑體" panose="020B0604030504040204" pitchFamily="34" charset="-120"/>
              </a:rPr>
              <a:t>。</a:t>
            </a:r>
            <a:endParaRPr lang="en-US" altLang="zh-TW" sz="2400" b="1" dirty="0">
              <a:solidFill>
                <a:srgbClr val="267478"/>
              </a:solidFill>
              <a:latin typeface="微軟正黑體" panose="020B0604030504040204" pitchFamily="34" charset="-120"/>
              <a:ea typeface="微軟正黑體" panose="020B0604030504040204" pitchFamily="34" charset="-120"/>
            </a:endParaRPr>
          </a:p>
          <a:p>
            <a:pPr>
              <a:lnSpc>
                <a:spcPct val="150000"/>
              </a:lnSpc>
              <a:spcBef>
                <a:spcPts val="0"/>
              </a:spcBef>
              <a:buSzPts val="2800"/>
              <a:buFont typeface="Wingdings" panose="05000000000000000000" pitchFamily="2" charset="2"/>
              <a:buChar char="n"/>
            </a:pP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個人報名請於</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4/20(</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六</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參加「</a:t>
            </a:r>
            <a:r>
              <a:rPr lang="zh-TW" altLang="en-US" sz="2400" b="1" dirty="0">
                <a:solidFill>
                  <a:schemeClr val="accent6"/>
                </a:solidFill>
                <a:latin typeface="微軟正黑體" panose="020B0604030504040204" pitchFamily="34" charset="-120"/>
                <a:ea typeface="微軟正黑體" panose="020B0604030504040204" pitchFamily="34" charset="-120"/>
              </a:rPr>
              <a:t>破冰組隊與實作</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」課程。</a:t>
            </a:r>
            <a:endParaRPr lang="zh-TW" altLang="en-US" sz="8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spcBef>
                <a:spcPts val="0"/>
              </a:spcBef>
              <a:buSzPts val="2800"/>
              <a:buFont typeface="Wingdings" panose="05000000000000000000" pitchFamily="2" charset="2"/>
              <a:buChar char="n"/>
            </a:pP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分區賽預計選出</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25</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組團隊晉級</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獲獎及入選隊伍棄權不遞補</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全國競賽，</a:t>
            </a:r>
            <a:endParaRPr lang="en-US" altLang="zh-TW" sz="24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   實際晉級團隊名額授權分區競賽辦理單位視競賽結果進行微調。</a:t>
            </a:r>
            <a:endParaRPr lang="en-US" altLang="zh-TW" sz="8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spcBef>
                <a:spcPts val="0"/>
              </a:spcBef>
              <a:buSzPts val="2800"/>
              <a:buFont typeface="Wingdings" panose="05000000000000000000" pitchFamily="2" charset="2"/>
              <a:buChar char="n"/>
            </a:pP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5/13(</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一</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於粉絲團公告晉級全國競賽團隊名單</a:t>
            </a:r>
            <a:endParaRPr lang="en-US" altLang="zh-TW" sz="24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   請晉級全國競賽團隊於</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5/18(</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六</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參加「黑客松進階訓練」課程。</a:t>
            </a:r>
          </a:p>
        </p:txBody>
      </p:sp>
      <p:sp>
        <p:nvSpPr>
          <p:cNvPr id="2" name="投影片編號版面配置區 1">
            <a:extLst>
              <a:ext uri="{FF2B5EF4-FFF2-40B4-BE49-F238E27FC236}">
                <a16:creationId xmlns:a16="http://schemas.microsoft.com/office/drawing/2014/main" id="{0BBAAC03-5E25-4FF9-8F71-7B9FE3F27ECC}"/>
              </a:ext>
            </a:extLst>
          </p:cNvPr>
          <p:cNvSpPr>
            <a:spLocks noGrp="1"/>
          </p:cNvSpPr>
          <p:nvPr>
            <p:ph type="sldNum" sz="quarter" idx="12"/>
          </p:nvPr>
        </p:nvSpPr>
        <p:spPr/>
        <p:txBody>
          <a:bodyPr/>
          <a:lstStyle/>
          <a:p>
            <a:fld id="{5F21AC4E-9E39-41F9-8F2C-D1A48B915077}" type="slidenum">
              <a:rPr lang="zh-TW" altLang="en-US" smtClean="0"/>
              <a:pPr/>
              <a:t>8</a:t>
            </a:fld>
            <a:endParaRPr lang="zh-TW" altLang="en-US"/>
          </a:p>
        </p:txBody>
      </p:sp>
    </p:spTree>
    <p:extLst>
      <p:ext uri="{BB962C8B-B14F-4D97-AF65-F5344CB8AC3E}">
        <p14:creationId xmlns:p14="http://schemas.microsoft.com/office/powerpoint/2010/main" val="378373705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13A17EF1-1A18-49E0-906E-9FA76400B31A}"/>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itchFamily="34" charset="-120"/>
              <a:ea typeface="微軟正黑體" pitchFamily="34" charset="-120"/>
            </a:endParaRPr>
          </a:p>
        </p:txBody>
      </p:sp>
      <p:sp>
        <p:nvSpPr>
          <p:cNvPr id="4" name="Google Shape;190;p4">
            <a:extLst>
              <a:ext uri="{FF2B5EF4-FFF2-40B4-BE49-F238E27FC236}">
                <a16:creationId xmlns:a16="http://schemas.microsoft.com/office/drawing/2014/main" id="{3411634E-9468-8054-A928-E3DFF3D02745}"/>
              </a:ext>
            </a:extLst>
          </p:cNvPr>
          <p:cNvSpPr txBox="1">
            <a:spLocks/>
          </p:cNvSpPr>
          <p:nvPr/>
        </p:nvSpPr>
        <p:spPr>
          <a:xfrm>
            <a:off x="729652" y="248359"/>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itchFamily="34" charset="-120"/>
                <a:ea typeface="微軟正黑體" pitchFamily="34" charset="-120"/>
                <a:cs typeface="+mn-cs"/>
              </a:rPr>
              <a:t>說明事項</a:t>
            </a:r>
          </a:p>
        </p:txBody>
      </p:sp>
      <p:sp>
        <p:nvSpPr>
          <p:cNvPr id="5" name="Google Shape;247;p8">
            <a:extLst>
              <a:ext uri="{FF2B5EF4-FFF2-40B4-BE49-F238E27FC236}">
                <a16:creationId xmlns:a16="http://schemas.microsoft.com/office/drawing/2014/main" id="{95294D3B-C600-F555-128E-9B8DD5F10600}"/>
              </a:ext>
            </a:extLst>
          </p:cNvPr>
          <p:cNvSpPr txBox="1"/>
          <p:nvPr/>
        </p:nvSpPr>
        <p:spPr>
          <a:xfrm>
            <a:off x="869161" y="1148110"/>
            <a:ext cx="9028959" cy="502181"/>
          </a:xfrm>
          <a:prstGeom prst="rect">
            <a:avLst/>
          </a:prstGeom>
          <a:noFill/>
          <a:ln>
            <a:noFill/>
          </a:ln>
        </p:spPr>
        <p:txBody>
          <a:bodyPr spcFirstLastPara="1" wrap="square" lIns="91425" tIns="45700" rIns="91425" bIns="45700" anchor="t" anchorCtr="0">
            <a:noAutofit/>
          </a:bodyPr>
          <a:lstStyle/>
          <a:p>
            <a:pPr lvl="0">
              <a:lnSpc>
                <a:spcPct val="104999"/>
              </a:lnSpc>
              <a:buClr>
                <a:srgbClr val="FFC000"/>
              </a:buClr>
              <a:buSzPts val="3200"/>
            </a:pPr>
            <a:r>
              <a:rPr lang="zh-TW" altLang="en-US" sz="3200" b="1" dirty="0">
                <a:solidFill>
                  <a:schemeClr val="accent6"/>
                </a:solidFill>
                <a:latin typeface="微軟正黑體" pitchFamily="34" charset="-120"/>
                <a:ea typeface="微軟正黑體" pitchFamily="34" charset="-120"/>
                <a:cs typeface="Microsoft JhengHei"/>
                <a:sym typeface="Microsoft JhengHei"/>
              </a:rPr>
              <a:t>各分區於</a:t>
            </a:r>
            <a:r>
              <a:rPr lang="en-US" altLang="zh-TW" sz="3200" b="1" dirty="0">
                <a:solidFill>
                  <a:schemeClr val="accent6"/>
                </a:solidFill>
                <a:latin typeface="微軟正黑體" pitchFamily="34" charset="-120"/>
                <a:ea typeface="微軟正黑體" pitchFamily="34" charset="-120"/>
                <a:cs typeface="Microsoft JhengHei"/>
                <a:sym typeface="Microsoft JhengHei"/>
              </a:rPr>
              <a:t>4/20(</a:t>
            </a:r>
            <a:r>
              <a:rPr lang="zh-TW" altLang="en-US" sz="3200" b="1" dirty="0">
                <a:solidFill>
                  <a:schemeClr val="accent6"/>
                </a:solidFill>
                <a:latin typeface="微軟正黑體" pitchFamily="34" charset="-120"/>
                <a:ea typeface="微軟正黑體" pitchFamily="34" charset="-120"/>
                <a:cs typeface="Microsoft JhengHei"/>
                <a:sym typeface="Microsoft JhengHei"/>
              </a:rPr>
              <a:t>六</a:t>
            </a:r>
            <a:r>
              <a:rPr lang="en-US" altLang="zh-TW" sz="3200" b="1" dirty="0">
                <a:solidFill>
                  <a:schemeClr val="accent6"/>
                </a:solidFill>
                <a:latin typeface="微軟正黑體" pitchFamily="34" charset="-120"/>
                <a:ea typeface="微軟正黑體" pitchFamily="34" charset="-120"/>
                <a:cs typeface="Microsoft JhengHei"/>
                <a:sym typeface="Microsoft JhengHei"/>
              </a:rPr>
              <a:t>)</a:t>
            </a:r>
            <a:r>
              <a:rPr lang="zh-TW" altLang="en-US" sz="3200" b="1" dirty="0">
                <a:solidFill>
                  <a:schemeClr val="accent6"/>
                </a:solidFill>
                <a:latin typeface="微軟正黑體" pitchFamily="34" charset="-120"/>
                <a:ea typeface="微軟正黑體" pitchFamily="34" charset="-120"/>
                <a:cs typeface="Microsoft JhengHei"/>
                <a:sym typeface="Microsoft JhengHei"/>
              </a:rPr>
              <a:t>辦理「破冰組隊與實作」課程</a:t>
            </a:r>
          </a:p>
        </p:txBody>
      </p:sp>
      <p:sp>
        <p:nvSpPr>
          <p:cNvPr id="6" name="內容版面配置區 2">
            <a:extLst>
              <a:ext uri="{FF2B5EF4-FFF2-40B4-BE49-F238E27FC236}">
                <a16:creationId xmlns:a16="http://schemas.microsoft.com/office/drawing/2014/main" id="{9BA92279-3D5F-D40F-954F-E730E50063D2}"/>
              </a:ext>
            </a:extLst>
          </p:cNvPr>
          <p:cNvSpPr txBox="1">
            <a:spLocks/>
          </p:cNvSpPr>
          <p:nvPr/>
        </p:nvSpPr>
        <p:spPr>
          <a:xfrm>
            <a:off x="729652" y="1801836"/>
            <a:ext cx="10732696" cy="45423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Ø"/>
            </a:pPr>
            <a:endParaRPr lang="zh-TW" altLang="en-US" sz="800" dirty="0">
              <a:solidFill>
                <a:schemeClr val="bg2">
                  <a:lumMod val="10000"/>
                </a:schemeClr>
              </a:solidFill>
              <a:latin typeface="微軟正黑體" pitchFamily="34" charset="-120"/>
              <a:ea typeface="微軟正黑體" pitchFamily="34" charset="-120"/>
            </a:endParaRPr>
          </a:p>
          <a:p>
            <a:pPr>
              <a:lnSpc>
                <a:spcPct val="150000"/>
              </a:lnSpc>
              <a:spcBef>
                <a:spcPts val="0"/>
              </a:spcBef>
              <a:buSzPts val="2800"/>
              <a:buFont typeface="Wingdings" panose="05000000000000000000" pitchFamily="2" charset="2"/>
              <a:buChar char="n"/>
            </a:pPr>
            <a:r>
              <a:rPr lang="zh-TW" altLang="en-US" sz="2500" dirty="0">
                <a:solidFill>
                  <a:schemeClr val="bg2">
                    <a:lumMod val="10000"/>
                  </a:schemeClr>
                </a:solidFill>
                <a:latin typeface="微軟正黑體" pitchFamily="34" charset="-120"/>
                <a:ea typeface="微軟正黑體" pitchFamily="34" charset="-120"/>
              </a:rPr>
              <a:t>參賽隊伍若超出各區競賽容納數</a:t>
            </a:r>
            <a:r>
              <a:rPr lang="en-US" altLang="zh-TW" sz="2500" dirty="0">
                <a:solidFill>
                  <a:schemeClr val="bg2">
                    <a:lumMod val="10000"/>
                  </a:schemeClr>
                </a:solidFill>
                <a:latin typeface="微軟正黑體" pitchFamily="34" charset="-120"/>
                <a:ea typeface="微軟正黑體" pitchFamily="34" charset="-120"/>
              </a:rPr>
              <a:t>(70</a:t>
            </a:r>
            <a:r>
              <a:rPr lang="zh-TW" altLang="en-US" sz="2500" dirty="0">
                <a:solidFill>
                  <a:schemeClr val="bg2">
                    <a:lumMod val="10000"/>
                  </a:schemeClr>
                </a:solidFill>
                <a:latin typeface="微軟正黑體" pitchFamily="34" charset="-120"/>
                <a:ea typeface="微軟正黑體" pitchFamily="34" charset="-120"/>
              </a:rPr>
              <a:t>隊</a:t>
            </a:r>
            <a:r>
              <a:rPr lang="en-US" altLang="zh-TW" sz="2500" dirty="0">
                <a:solidFill>
                  <a:schemeClr val="bg2">
                    <a:lumMod val="10000"/>
                  </a:schemeClr>
                </a:solidFill>
                <a:latin typeface="微軟正黑體" pitchFamily="34" charset="-120"/>
                <a:ea typeface="微軟正黑體" pitchFamily="34" charset="-120"/>
              </a:rPr>
              <a:t>)</a:t>
            </a:r>
            <a:r>
              <a:rPr lang="zh-TW" altLang="en-US" sz="2500" dirty="0">
                <a:solidFill>
                  <a:schemeClr val="bg2">
                    <a:lumMod val="10000"/>
                  </a:schemeClr>
                </a:solidFill>
                <a:latin typeface="微軟正黑體" pitchFamily="34" charset="-120"/>
                <a:ea typeface="微軟正黑體" pitchFamily="34" charset="-120"/>
              </a:rPr>
              <a:t>，於「破冰組隊與實作」課程後，由分區賽主辦單位採統一公開抽籤方式選出正式參賽團隊，未中籤之隊伍可鼓勵媒合至其他分區參賽。</a:t>
            </a:r>
            <a:endParaRPr lang="en-US" altLang="zh-TW" sz="2500" dirty="0">
              <a:solidFill>
                <a:schemeClr val="bg2">
                  <a:lumMod val="10000"/>
                </a:schemeClr>
              </a:solidFill>
              <a:latin typeface="微軟正黑體" pitchFamily="34" charset="-120"/>
              <a:ea typeface="微軟正黑體" pitchFamily="34" charset="-120"/>
            </a:endParaRPr>
          </a:p>
          <a:p>
            <a:pPr>
              <a:lnSpc>
                <a:spcPct val="150000"/>
              </a:lnSpc>
              <a:spcBef>
                <a:spcPts val="0"/>
              </a:spcBef>
              <a:buSzPts val="2800"/>
              <a:buFont typeface="Wingdings" panose="05000000000000000000" pitchFamily="2" charset="2"/>
              <a:buChar char="Ø"/>
            </a:pPr>
            <a:endParaRPr lang="zh-TW" altLang="en-US" sz="800" dirty="0">
              <a:solidFill>
                <a:schemeClr val="bg2">
                  <a:lumMod val="10000"/>
                </a:schemeClr>
              </a:solidFill>
              <a:latin typeface="微軟正黑體" pitchFamily="34" charset="-120"/>
              <a:ea typeface="微軟正黑體" pitchFamily="34" charset="-120"/>
            </a:endParaRPr>
          </a:p>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latin typeface="微軟正黑體" pitchFamily="34" charset="-120"/>
                <a:ea typeface="微軟正黑體" pitchFamily="34" charset="-120"/>
              </a:rPr>
              <a:t>以「個人報名」方式參賽者，若未參加「破冰組隊與實作」課程，取消其參賽資格。</a:t>
            </a:r>
            <a:endParaRPr lang="en-US" altLang="zh-TW" sz="2500" b="1" dirty="0">
              <a:solidFill>
                <a:schemeClr val="bg2">
                  <a:lumMod val="10000"/>
                </a:schemeClr>
              </a:solidFill>
              <a:latin typeface="微軟正黑體" pitchFamily="34" charset="-120"/>
              <a:ea typeface="微軟正黑體" pitchFamily="34" charset="-120"/>
            </a:endParaRPr>
          </a:p>
          <a:p>
            <a:pPr marL="0" indent="0">
              <a:lnSpc>
                <a:spcPct val="150000"/>
              </a:lnSpc>
              <a:spcBef>
                <a:spcPts val="0"/>
              </a:spcBef>
              <a:buSzPts val="2800"/>
              <a:buNone/>
            </a:pPr>
            <a:endParaRPr lang="zh-TW" altLang="en-US" sz="2500" dirty="0">
              <a:solidFill>
                <a:schemeClr val="bg2">
                  <a:lumMod val="10000"/>
                </a:schemeClr>
              </a:solidFill>
              <a:latin typeface="微軟正黑體" pitchFamily="34" charset="-120"/>
              <a:ea typeface="微軟正黑體" pitchFamily="34" charset="-120"/>
            </a:endParaRPr>
          </a:p>
        </p:txBody>
      </p:sp>
      <p:pic>
        <p:nvPicPr>
          <p:cNvPr id="8" name="圖片 7">
            <a:extLst>
              <a:ext uri="{FF2B5EF4-FFF2-40B4-BE49-F238E27FC236}">
                <a16:creationId xmlns:a16="http://schemas.microsoft.com/office/drawing/2014/main" id="{8E7E9AEB-373A-4046-944D-8D888620CA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53454" y="4481774"/>
            <a:ext cx="2008894" cy="2008894"/>
          </a:xfrm>
          <a:prstGeom prst="rect">
            <a:avLst/>
          </a:prstGeom>
        </p:spPr>
      </p:pic>
      <p:sp>
        <p:nvSpPr>
          <p:cNvPr id="9" name="文字方塊 8">
            <a:extLst>
              <a:ext uri="{FF2B5EF4-FFF2-40B4-BE49-F238E27FC236}">
                <a16:creationId xmlns:a16="http://schemas.microsoft.com/office/drawing/2014/main" id="{B5B3385F-7CBF-47E0-995C-B2FAE6AC8B40}"/>
              </a:ext>
            </a:extLst>
          </p:cNvPr>
          <p:cNvSpPr txBox="1"/>
          <p:nvPr/>
        </p:nvSpPr>
        <p:spPr>
          <a:xfrm>
            <a:off x="9587737" y="6290613"/>
            <a:ext cx="1723549" cy="400110"/>
          </a:xfrm>
          <a:prstGeom prst="rect">
            <a:avLst/>
          </a:prstGeom>
          <a:noFill/>
        </p:spPr>
        <p:txBody>
          <a:bodyPr wrap="none" rtlCol="0">
            <a:spAutoFit/>
          </a:bodyPr>
          <a:lstStyle/>
          <a:p>
            <a:r>
              <a:rPr lang="zh-TW" altLang="en-US" sz="2000" b="1" dirty="0">
                <a:solidFill>
                  <a:srgbClr val="FF0000"/>
                </a:solidFill>
                <a:latin typeface="微軟正黑體" pitchFamily="34" charset="-120"/>
                <a:ea typeface="微軟正黑體" pitchFamily="34" charset="-120"/>
              </a:rPr>
              <a:t>中區報名網址</a:t>
            </a:r>
            <a:endParaRPr lang="en-US" altLang="zh-TW" sz="2000" b="1" dirty="0">
              <a:solidFill>
                <a:srgbClr val="FF0000"/>
              </a:solidFill>
              <a:latin typeface="微軟正黑體" pitchFamily="34" charset="-120"/>
              <a:ea typeface="微軟正黑體" pitchFamily="34" charset="-120"/>
            </a:endParaRPr>
          </a:p>
        </p:txBody>
      </p:sp>
      <p:sp>
        <p:nvSpPr>
          <p:cNvPr id="2" name="文字方塊 1"/>
          <p:cNvSpPr txBox="1"/>
          <p:nvPr/>
        </p:nvSpPr>
        <p:spPr>
          <a:xfrm>
            <a:off x="729652" y="6425193"/>
            <a:ext cx="3877985" cy="369332"/>
          </a:xfrm>
          <a:prstGeom prst="rect">
            <a:avLst/>
          </a:prstGeom>
          <a:noFill/>
        </p:spPr>
        <p:txBody>
          <a:bodyPr wrap="none" rtlCol="0">
            <a:spAutoFit/>
          </a:bodyPr>
          <a:lstStyle/>
          <a:p>
            <a:r>
              <a:rPr lang="zh-TW" altLang="en-US" dirty="0">
                <a:latin typeface="微軟正黑體" pitchFamily="34" charset="-120"/>
                <a:ea typeface="微軟正黑體" pitchFamily="34" charset="-120"/>
              </a:rPr>
              <a:t>國立勤益科技大學智慧臺中創客基地</a:t>
            </a:r>
          </a:p>
        </p:txBody>
      </p:sp>
      <p:sp>
        <p:nvSpPr>
          <p:cNvPr id="3" name="投影片編號版面配置區 2">
            <a:extLst>
              <a:ext uri="{FF2B5EF4-FFF2-40B4-BE49-F238E27FC236}">
                <a16:creationId xmlns:a16="http://schemas.microsoft.com/office/drawing/2014/main" id="{21647408-5FC7-4FD4-8138-CFC82C467E37}"/>
              </a:ext>
            </a:extLst>
          </p:cNvPr>
          <p:cNvSpPr>
            <a:spLocks noGrp="1"/>
          </p:cNvSpPr>
          <p:nvPr>
            <p:ph type="sldNum" sz="quarter" idx="12"/>
          </p:nvPr>
        </p:nvSpPr>
        <p:spPr/>
        <p:txBody>
          <a:bodyPr/>
          <a:lstStyle/>
          <a:p>
            <a:fld id="{5F21AC4E-9E39-41F9-8F2C-D1A48B915077}" type="slidenum">
              <a:rPr lang="zh-TW" altLang="en-US" smtClean="0">
                <a:latin typeface="微軟正黑體" pitchFamily="34" charset="-120"/>
                <a:ea typeface="微軟正黑體" pitchFamily="34" charset="-120"/>
              </a:rPr>
              <a:pPr/>
              <a:t>9</a:t>
            </a:fld>
            <a:endParaRPr lang="zh-TW" altLang="en-US">
              <a:latin typeface="微軟正黑體" pitchFamily="34" charset="-120"/>
              <a:ea typeface="微軟正黑體" pitchFamily="34" charset="-120"/>
            </a:endParaRPr>
          </a:p>
        </p:txBody>
      </p:sp>
    </p:spTree>
    <p:extLst>
      <p:ext uri="{BB962C8B-B14F-4D97-AF65-F5344CB8AC3E}">
        <p14:creationId xmlns:p14="http://schemas.microsoft.com/office/powerpoint/2010/main" val="398032850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7028ADB-E591-425D-864E-3EC56EA1020F}"/>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Google Shape;190;p4">
            <a:extLst>
              <a:ext uri="{FF2B5EF4-FFF2-40B4-BE49-F238E27FC236}">
                <a16:creationId xmlns:a16="http://schemas.microsoft.com/office/drawing/2014/main" id="{3411634E-9468-8054-A928-E3DFF3D02745}"/>
              </a:ext>
            </a:extLst>
          </p:cNvPr>
          <p:cNvSpPr txBox="1">
            <a:spLocks/>
          </p:cNvSpPr>
          <p:nvPr/>
        </p:nvSpPr>
        <p:spPr>
          <a:xfrm>
            <a:off x="776306" y="248359"/>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說明事項</a:t>
            </a:r>
          </a:p>
        </p:txBody>
      </p:sp>
      <p:sp>
        <p:nvSpPr>
          <p:cNvPr id="2" name="Google Shape;247;p8">
            <a:extLst>
              <a:ext uri="{FF2B5EF4-FFF2-40B4-BE49-F238E27FC236}">
                <a16:creationId xmlns:a16="http://schemas.microsoft.com/office/drawing/2014/main" id="{C7913631-F139-494A-339E-B788EE833A07}"/>
              </a:ext>
            </a:extLst>
          </p:cNvPr>
          <p:cNvSpPr txBox="1"/>
          <p:nvPr/>
        </p:nvSpPr>
        <p:spPr>
          <a:xfrm>
            <a:off x="848704" y="1257758"/>
            <a:ext cx="9028959" cy="502181"/>
          </a:xfrm>
          <a:prstGeom prst="rect">
            <a:avLst/>
          </a:prstGeom>
          <a:noFill/>
          <a:ln>
            <a:noFill/>
          </a:ln>
        </p:spPr>
        <p:txBody>
          <a:bodyPr spcFirstLastPara="1" wrap="square" lIns="91425" tIns="45700" rIns="91425" bIns="45700" anchor="t" anchorCtr="0">
            <a:noAutofit/>
          </a:bodyPr>
          <a:lstStyle/>
          <a:p>
            <a:pPr lvl="0">
              <a:lnSpc>
                <a:spcPct val="104999"/>
              </a:lnSpc>
              <a:buClr>
                <a:srgbClr val="FFC000"/>
              </a:buClr>
              <a:buSzPts val="3200"/>
            </a:pPr>
            <a:r>
              <a:rPr lang="zh-TW" altLang="en-US" sz="3200" b="1" dirty="0">
                <a:solidFill>
                  <a:schemeClr val="accent6"/>
                </a:solidFill>
                <a:latin typeface="Microsoft JhengHei"/>
                <a:ea typeface="Microsoft JhengHei"/>
                <a:cs typeface="Microsoft JhengHei"/>
                <a:sym typeface="Microsoft JhengHei"/>
              </a:rPr>
              <a:t>分區賽及全國賽評選委員邀請對象</a:t>
            </a:r>
          </a:p>
        </p:txBody>
      </p:sp>
      <p:sp>
        <p:nvSpPr>
          <p:cNvPr id="7" name="內容版面配置區 2">
            <a:extLst>
              <a:ext uri="{FF2B5EF4-FFF2-40B4-BE49-F238E27FC236}">
                <a16:creationId xmlns:a16="http://schemas.microsoft.com/office/drawing/2014/main" id="{1E096C2A-2940-45A2-539A-365541653B24}"/>
              </a:ext>
            </a:extLst>
          </p:cNvPr>
          <p:cNvSpPr txBox="1">
            <a:spLocks/>
          </p:cNvSpPr>
          <p:nvPr/>
        </p:nvSpPr>
        <p:spPr>
          <a:xfrm>
            <a:off x="776306" y="2049043"/>
            <a:ext cx="10639388" cy="45423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為求公平性，</a:t>
            </a: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分區賽</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及</a:t>
            </a: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總決賽</a:t>
            </a:r>
            <a:r>
              <a:rPr lang="zh-TW" altLang="en-US" sz="2500" dirty="0">
                <a:solidFill>
                  <a:srgbClr val="FF0000"/>
                </a:solidFill>
                <a:latin typeface="微軟正黑體" panose="020B0604030504040204" pitchFamily="34" charset="-120"/>
                <a:ea typeface="微軟正黑體" panose="020B0604030504040204" pitchFamily="34" charset="-120"/>
              </a:rPr>
              <a:t>皆排除學界代表</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   以產、官、研或長期致力創客運動的達人為主要成員組成評審團。</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spcBef>
                <a:spcPts val="0"/>
              </a:spcBef>
              <a:buSzPts val="2800"/>
              <a:buFont typeface="Wingdings" panose="05000000000000000000" pitchFamily="2" charset="2"/>
              <a:buChar char="n"/>
            </a:pPr>
            <a:endParaRPr lang="zh-TW" altLang="en-US" sz="8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spcBef>
                <a:spcPts val="0"/>
              </a:spcBef>
              <a:buSzPts val="2800"/>
              <a:buFont typeface="Wingdings" panose="05000000000000000000" pitchFamily="2" charset="2"/>
              <a:buChar char="n"/>
            </a:pP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以</a:t>
            </a:r>
            <a:r>
              <a:rPr lang="zh-TW" altLang="en-US" sz="2500" b="1" dirty="0">
                <a:latin typeface="微軟正黑體" panose="020B0604030504040204" pitchFamily="34" charset="-120"/>
                <a:ea typeface="微軟正黑體" panose="020B0604030504040204" pitchFamily="34" charset="-120"/>
              </a:rPr>
              <a:t>技術、設計、創意、簡報、創造價值</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等五大指標評比所有競賽隊伍。</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en-US" altLang="zh-TW" sz="2500" b="1" dirty="0">
                <a:solidFill>
                  <a:schemeClr val="bg2">
                    <a:lumMod val="10000"/>
                  </a:schemeClr>
                </a:solidFill>
                <a:latin typeface="微軟正黑體" panose="020B0604030504040204" pitchFamily="34" charset="-120"/>
                <a:ea typeface="微軟正黑體" panose="020B0604030504040204" pitchFamily="34" charset="-120"/>
              </a:rPr>
              <a:t>  </a:t>
            </a:r>
            <a:r>
              <a:rPr lang="zh-TW" altLang="en-US" sz="2500" b="1" dirty="0">
                <a:latin typeface="微軟正黑體" panose="020B0604030504040204" pitchFamily="34" charset="-120"/>
                <a:ea typeface="微軟正黑體" panose="020B0604030504040204" pitchFamily="34" charset="-120"/>
              </a:rPr>
              <a:t>評審團大獎</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為</a:t>
            </a:r>
            <a:r>
              <a:rPr lang="zh-TW" altLang="zh-TW" sz="2400" dirty="0">
                <a:solidFill>
                  <a:schemeClr val="bg2">
                    <a:lumMod val="10000"/>
                  </a:schemeClr>
                </a:solidFill>
                <a:latin typeface="微軟正黑體" panose="020B0604030504040204" pitchFamily="34" charset="-120"/>
                <a:ea typeface="微軟正黑體" panose="020B0604030504040204" pitchFamily="34" charset="-120"/>
              </a:rPr>
              <a:t>技術、設計、創意、簡報及創造價值</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5</a:t>
            </a:r>
            <a:r>
              <a:rPr lang="zh-TW" altLang="zh-TW" sz="2400" dirty="0">
                <a:solidFill>
                  <a:schemeClr val="bg2">
                    <a:lumMod val="10000"/>
                  </a:schemeClr>
                </a:solidFill>
                <a:latin typeface="微軟正黑體" panose="020B0604030504040204" pitchFamily="34" charset="-120"/>
                <a:ea typeface="微軟正黑體" panose="020B0604030504040204" pitchFamily="34" charset="-120"/>
              </a:rPr>
              <a:t>項分數加總最高者</a:t>
            </a:r>
            <a:endParaRPr lang="en-US" altLang="zh-TW" sz="24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spcBef>
                <a:spcPts val="0"/>
              </a:spcBef>
              <a:buSzPts val="2800"/>
              <a:buFont typeface="Wingdings" panose="05000000000000000000" pitchFamily="2" charset="2"/>
              <a:buChar char="n"/>
            </a:pPr>
            <a:r>
              <a:rPr lang="zh-TW" altLang="en-US" sz="2500" b="1" dirty="0">
                <a:latin typeface="微軟正黑體" panose="020B0604030504040204" pitchFamily="34" charset="-120"/>
                <a:ea typeface="微軟正黑體" panose="020B0604030504040204" pitchFamily="34" charset="-120"/>
              </a:rPr>
              <a:t>最佳人氣獎 </a:t>
            </a:r>
            <a:r>
              <a:rPr lang="zh-TW" altLang="en-US" sz="2500" dirty="0">
                <a:latin typeface="微軟正黑體" panose="020B0604030504040204" pitchFamily="34" charset="-120"/>
                <a:ea typeface="微軟正黑體" panose="020B0604030504040204" pitchFamily="34" charset="-120"/>
              </a:rPr>
              <a:t>由參賽團隊票選，每</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團隊</a:t>
            </a:r>
            <a:r>
              <a:rPr lang="en-US" altLang="zh-TW" sz="2000" b="1" dirty="0">
                <a:solidFill>
                  <a:schemeClr val="bg2">
                    <a:lumMod val="10000"/>
                  </a:schemeClr>
                </a:solidFill>
                <a:latin typeface="微軟正黑體" panose="020B0604030504040204" pitchFamily="34" charset="-120"/>
                <a:ea typeface="微軟正黑體" panose="020B0604030504040204" pitchFamily="34" charset="-120"/>
              </a:rPr>
              <a:t>3</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票、記名投票、可放棄投票、可重複投票、不可投自己</a:t>
            </a:r>
            <a:r>
              <a:rPr lang="en-US" altLang="zh-TW" sz="2500" dirty="0">
                <a:latin typeface="微軟正黑體" panose="020B0604030504040204" pitchFamily="34" charset="-120"/>
                <a:ea typeface="微軟正黑體" panose="020B0604030504040204" pitchFamily="34" charset="-120"/>
              </a:rPr>
              <a:t>(</a:t>
            </a:r>
            <a:r>
              <a:rPr lang="zh-TW" altLang="en-US" sz="2500" dirty="0">
                <a:latin typeface="微軟正黑體" panose="020B0604030504040204" pitchFamily="34" charset="-120"/>
                <a:ea typeface="微軟正黑體" panose="020B0604030504040204" pitchFamily="34" charset="-120"/>
              </a:rPr>
              <a:t>人氣獎如有兩隊，獎金均分</a:t>
            </a:r>
            <a:r>
              <a:rPr lang="en-US" altLang="zh-TW" sz="2500" dirty="0">
                <a:latin typeface="微軟正黑體" panose="020B0604030504040204" pitchFamily="34" charset="-120"/>
                <a:ea typeface="微軟正黑體" panose="020B0604030504040204" pitchFamily="34" charset="-120"/>
              </a:rPr>
              <a:t>)</a:t>
            </a:r>
          </a:p>
        </p:txBody>
      </p:sp>
      <p:sp>
        <p:nvSpPr>
          <p:cNvPr id="3" name="投影片編號版面配置區 2">
            <a:extLst>
              <a:ext uri="{FF2B5EF4-FFF2-40B4-BE49-F238E27FC236}">
                <a16:creationId xmlns:a16="http://schemas.microsoft.com/office/drawing/2014/main" id="{51E869CC-1B1A-4E7F-B977-B123A55673FA}"/>
              </a:ext>
            </a:extLst>
          </p:cNvPr>
          <p:cNvSpPr>
            <a:spLocks noGrp="1"/>
          </p:cNvSpPr>
          <p:nvPr>
            <p:ph type="sldNum" sz="quarter" idx="12"/>
          </p:nvPr>
        </p:nvSpPr>
        <p:spPr/>
        <p:txBody>
          <a:bodyPr/>
          <a:lstStyle/>
          <a:p>
            <a:fld id="{5F21AC4E-9E39-41F9-8F2C-D1A48B915077}" type="slidenum">
              <a:rPr lang="zh-TW" altLang="en-US" smtClean="0"/>
              <a:pPr/>
              <a:t>10</a:t>
            </a:fld>
            <a:endParaRPr lang="zh-TW" altLang="en-US"/>
          </a:p>
        </p:txBody>
      </p:sp>
    </p:spTree>
    <p:extLst>
      <p:ext uri="{BB962C8B-B14F-4D97-AF65-F5344CB8AC3E}">
        <p14:creationId xmlns:p14="http://schemas.microsoft.com/office/powerpoint/2010/main" val="20317721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82CC5FB3-1FA9-4C2C-A14B-09765425B4BF}"/>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Google Shape;190;p4">
            <a:extLst>
              <a:ext uri="{FF2B5EF4-FFF2-40B4-BE49-F238E27FC236}">
                <a16:creationId xmlns:a16="http://schemas.microsoft.com/office/drawing/2014/main" id="{AE6CA91E-1FA6-4FEB-AFB2-D509E8B576EA}"/>
              </a:ext>
            </a:extLst>
          </p:cNvPr>
          <p:cNvSpPr txBox="1">
            <a:spLocks/>
          </p:cNvSpPr>
          <p:nvPr/>
        </p:nvSpPr>
        <p:spPr>
          <a:xfrm>
            <a:off x="776306" y="-97883"/>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競賽獎金</a:t>
            </a:r>
          </a:p>
        </p:txBody>
      </p:sp>
      <p:graphicFrame>
        <p:nvGraphicFramePr>
          <p:cNvPr id="4" name="表格 3">
            <a:extLst>
              <a:ext uri="{FF2B5EF4-FFF2-40B4-BE49-F238E27FC236}">
                <a16:creationId xmlns:a16="http://schemas.microsoft.com/office/drawing/2014/main" id="{B58C652A-798E-40F5-8C81-51D28EBC1CA3}"/>
              </a:ext>
            </a:extLst>
          </p:cNvPr>
          <p:cNvGraphicFramePr>
            <a:graphicFrameLocks noGrp="1"/>
          </p:cNvGraphicFramePr>
          <p:nvPr>
            <p:extLst>
              <p:ext uri="{D42A27DB-BD31-4B8C-83A1-F6EECF244321}">
                <p14:modId xmlns:p14="http://schemas.microsoft.com/office/powerpoint/2010/main" val="1774630301"/>
              </p:ext>
            </p:extLst>
          </p:nvPr>
        </p:nvGraphicFramePr>
        <p:xfrm>
          <a:off x="963012" y="692457"/>
          <a:ext cx="10519794" cy="6084030"/>
        </p:xfrm>
        <a:graphic>
          <a:graphicData uri="http://schemas.openxmlformats.org/drawingml/2006/table">
            <a:tbl>
              <a:tblPr firstRow="1" firstCol="1" bandRow="1">
                <a:tableStyleId>{5C22544A-7EE6-4342-B048-85BDC9FD1C3A}</a:tableStyleId>
              </a:tblPr>
              <a:tblGrid>
                <a:gridCol w="1745606">
                  <a:extLst>
                    <a:ext uri="{9D8B030D-6E8A-4147-A177-3AD203B41FA5}">
                      <a16:colId xmlns:a16="http://schemas.microsoft.com/office/drawing/2014/main" val="3778867613"/>
                    </a:ext>
                  </a:extLst>
                </a:gridCol>
                <a:gridCol w="1903605">
                  <a:extLst>
                    <a:ext uri="{9D8B030D-6E8A-4147-A177-3AD203B41FA5}">
                      <a16:colId xmlns:a16="http://schemas.microsoft.com/office/drawing/2014/main" val="2875447828"/>
                    </a:ext>
                  </a:extLst>
                </a:gridCol>
                <a:gridCol w="2286919">
                  <a:extLst>
                    <a:ext uri="{9D8B030D-6E8A-4147-A177-3AD203B41FA5}">
                      <a16:colId xmlns:a16="http://schemas.microsoft.com/office/drawing/2014/main" val="2624489170"/>
                    </a:ext>
                  </a:extLst>
                </a:gridCol>
                <a:gridCol w="4583664">
                  <a:extLst>
                    <a:ext uri="{9D8B030D-6E8A-4147-A177-3AD203B41FA5}">
                      <a16:colId xmlns:a16="http://schemas.microsoft.com/office/drawing/2014/main" val="1503652319"/>
                    </a:ext>
                  </a:extLst>
                </a:gridCol>
              </a:tblGrid>
              <a:tr h="271692">
                <a:tc>
                  <a:txBody>
                    <a:bodyPr/>
                    <a:lstStyle/>
                    <a:p>
                      <a:pPr algn="ctr"/>
                      <a:r>
                        <a:rPr lang="zh-TW" altLang="en-US"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rPr>
                        <a:t>獎項</a:t>
                      </a:r>
                      <a:endParaRPr lang="zh-TW"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solidFill>
                  </a:tcPr>
                </a:tc>
                <a:tc>
                  <a:txBody>
                    <a:bodyPr/>
                    <a:lstStyle/>
                    <a:p>
                      <a:pPr algn="ctr"/>
                      <a:r>
                        <a:rPr lang="zh-TW" altLang="en-US"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rPr>
                        <a:t>分區賽</a:t>
                      </a:r>
                      <a:endParaRPr lang="zh-TW"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solidFill>
                  </a:tcPr>
                </a:tc>
                <a:tc>
                  <a:txBody>
                    <a:bodyPr/>
                    <a:lstStyle/>
                    <a:p>
                      <a:pPr algn="ctr"/>
                      <a:r>
                        <a:rPr lang="zh-TW" altLang="en-US"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rPr>
                        <a:t>全國賽</a:t>
                      </a:r>
                      <a:endParaRPr lang="zh-TW"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solidFill>
                  </a:tcPr>
                </a:tc>
                <a:tc>
                  <a:txBody>
                    <a:bodyPr/>
                    <a:lstStyle/>
                    <a:p>
                      <a:pPr marL="0" lvl="0" indent="0" algn="just">
                        <a:lnSpc>
                          <a:spcPts val="1800"/>
                        </a:lnSpc>
                        <a:buFont typeface="Wingdings" panose="05000000000000000000" pitchFamily="2" charset="2"/>
                        <a:buNone/>
                      </a:pPr>
                      <a:r>
                        <a:rPr lang="zh-TW" altLang="en-US"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rPr>
                        <a:t>評分內容</a:t>
                      </a:r>
                      <a:endParaRPr lang="zh-TW" sz="1600" kern="100" baseline="0" dirty="0">
                        <a:solidFill>
                          <a:schemeClr val="bg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solidFill>
                  </a:tcPr>
                </a:tc>
                <a:extLst>
                  <a:ext uri="{0D108BD9-81ED-4DB2-BD59-A6C34878D82A}">
                    <a16:rowId xmlns:a16="http://schemas.microsoft.com/office/drawing/2014/main" val="2243314632"/>
                  </a:ext>
                </a:extLst>
              </a:tr>
              <a:tr h="722606">
                <a:tc>
                  <a:txBody>
                    <a:bodyPr/>
                    <a:lstStyle/>
                    <a:p>
                      <a:pPr algn="ct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評審團大獎</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50,000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200,000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a:t>
                      </a:r>
                      <a:r>
                        <a:rPr lang="zh-TW" altLang="en-US" sz="1500" kern="100" baseline="0" dirty="0">
                          <a:solidFill>
                            <a:schemeClr val="tx1"/>
                          </a:solidFill>
                          <a:effectLst/>
                          <a:latin typeface="微軟正黑體 Light" pitchFamily="34" charset="-120"/>
                          <a:ea typeface="微軟正黑體 Light" pitchFamily="34" charset="-120"/>
                        </a:rPr>
                        <a:t>與獎牌</a:t>
                      </a:r>
                      <a:r>
                        <a:rPr lang="zh-TW" altLang="zh-TW" sz="1500" kern="100" baseline="0" dirty="0">
                          <a:solidFill>
                            <a:schemeClr val="tx1"/>
                          </a:solidFill>
                          <a:effectLst/>
                          <a:latin typeface="微軟正黑體 Light" pitchFamily="34" charset="-120"/>
                          <a:ea typeface="微軟正黑體 Light" pitchFamily="34" charset="-120"/>
                        </a:rPr>
                        <a:t>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p>
                      <a:pPr algn="ct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獎盃</a:t>
                      </a:r>
                      <a:r>
                        <a:rPr lang="en-US"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1</a:t>
                      </a: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座</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marL="0" marR="0" lvl="0" indent="0" algn="just" defTabSz="914400" rtl="0" eaLnBrk="1" fontAlgn="auto" latinLnBrk="0" hangingPunct="1">
                        <a:lnSpc>
                          <a:spcPts val="1800"/>
                        </a:lnSpc>
                        <a:spcBef>
                          <a:spcPts val="0"/>
                        </a:spcBef>
                        <a:spcAft>
                          <a:spcPts val="0"/>
                        </a:spcAft>
                        <a:buClrTx/>
                        <a:buSzTx/>
                        <a:buFont typeface="Wingdings" panose="05000000000000000000" pitchFamily="2" charset="2"/>
                        <a:buNone/>
                        <a:tabLst/>
                        <a:defRPr/>
                      </a:pPr>
                      <a:r>
                        <a:rPr lang="zh-TW" altLang="en-US" sz="1500" baseline="0" dirty="0">
                          <a:solidFill>
                            <a:schemeClr val="bg2">
                              <a:lumMod val="10000"/>
                            </a:schemeClr>
                          </a:solidFill>
                          <a:latin typeface="微軟正黑體 Light" pitchFamily="34" charset="-120"/>
                          <a:ea typeface="微軟正黑體 Light" pitchFamily="34" charset="-120"/>
                        </a:rPr>
                        <a:t>為</a:t>
                      </a:r>
                      <a:r>
                        <a:rPr lang="zh-TW" altLang="zh-TW" sz="1500" baseline="0" dirty="0">
                          <a:solidFill>
                            <a:schemeClr val="bg2">
                              <a:lumMod val="10000"/>
                            </a:schemeClr>
                          </a:solidFill>
                          <a:latin typeface="微軟正黑體 Light" pitchFamily="34" charset="-120"/>
                          <a:ea typeface="微軟正黑體 Light" pitchFamily="34" charset="-120"/>
                        </a:rPr>
                        <a:t>技術、設計、創意、簡報及創造價值</a:t>
                      </a:r>
                      <a:endParaRPr lang="en-US" altLang="zh-TW" sz="1500" baseline="0" dirty="0">
                        <a:solidFill>
                          <a:schemeClr val="bg2">
                            <a:lumMod val="10000"/>
                          </a:schemeClr>
                        </a:solidFill>
                        <a:latin typeface="微軟正黑體 Light" pitchFamily="34" charset="-120"/>
                        <a:ea typeface="微軟正黑體 Light" pitchFamily="34" charset="-120"/>
                      </a:endParaRPr>
                    </a:p>
                    <a:p>
                      <a:pPr marL="0" marR="0" lvl="0" indent="0" algn="just" defTabSz="914400" rtl="0" eaLnBrk="1" fontAlgn="auto" latinLnBrk="0" hangingPunct="1">
                        <a:lnSpc>
                          <a:spcPts val="1800"/>
                        </a:lnSpc>
                        <a:spcBef>
                          <a:spcPts val="0"/>
                        </a:spcBef>
                        <a:spcAft>
                          <a:spcPts val="0"/>
                        </a:spcAft>
                        <a:buClrTx/>
                        <a:buSzTx/>
                        <a:buFont typeface="Wingdings" panose="05000000000000000000" pitchFamily="2" charset="2"/>
                        <a:buNone/>
                        <a:tabLst/>
                        <a:defRPr/>
                      </a:pPr>
                      <a:r>
                        <a:rPr lang="en-US" altLang="zh-TW" sz="1500" baseline="0" dirty="0">
                          <a:solidFill>
                            <a:schemeClr val="bg2">
                              <a:lumMod val="10000"/>
                            </a:schemeClr>
                          </a:solidFill>
                          <a:latin typeface="微軟正黑體 Light" pitchFamily="34" charset="-120"/>
                          <a:ea typeface="微軟正黑體 Light" pitchFamily="34" charset="-120"/>
                        </a:rPr>
                        <a:t>5</a:t>
                      </a:r>
                      <a:r>
                        <a:rPr lang="zh-TW" altLang="zh-TW" sz="1500" baseline="0" dirty="0">
                          <a:solidFill>
                            <a:schemeClr val="bg2">
                              <a:lumMod val="10000"/>
                            </a:schemeClr>
                          </a:solidFill>
                          <a:latin typeface="微軟正黑體 Light" pitchFamily="34" charset="-120"/>
                          <a:ea typeface="微軟正黑體 Light" pitchFamily="34" charset="-120"/>
                        </a:rPr>
                        <a:t>項分數加總最高者</a:t>
                      </a:r>
                      <a:endParaRPr lang="en-US" altLang="zh-TW" sz="1500" baseline="0" dirty="0">
                        <a:solidFill>
                          <a:schemeClr val="bg2">
                            <a:lumMod val="10000"/>
                          </a:schemeClr>
                        </a:solidFill>
                        <a:latin typeface="微軟正黑體 Light" pitchFamily="34" charset="-120"/>
                        <a:ea typeface="微軟正黑體 Light" pitchFamily="34" charset="-120"/>
                      </a:endParaRPr>
                    </a:p>
                    <a:p>
                      <a:pPr marL="0" lvl="0" indent="0" algn="just">
                        <a:lnSpc>
                          <a:spcPts val="1800"/>
                        </a:lnSpc>
                        <a:buFont typeface="Wingdings" panose="05000000000000000000" pitchFamily="2" charset="2"/>
                        <a:buNone/>
                      </a:pP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40000"/>
                        <a:lumOff val="60000"/>
                      </a:schemeClr>
                    </a:solidFill>
                  </a:tcPr>
                </a:tc>
                <a:extLst>
                  <a:ext uri="{0D108BD9-81ED-4DB2-BD59-A6C34878D82A}">
                    <a16:rowId xmlns:a16="http://schemas.microsoft.com/office/drawing/2014/main" val="2138208012"/>
                  </a:ext>
                </a:extLst>
              </a:tr>
              <a:tr h="781117">
                <a:tc>
                  <a:txBody>
                    <a:bodyPr/>
                    <a:lstStyle/>
                    <a:p>
                      <a:pPr algn="ctr"/>
                      <a:r>
                        <a:rPr lang="zh-TW" sz="1500" kern="100" baseline="0" dirty="0">
                          <a:solidFill>
                            <a:schemeClr val="tx1"/>
                          </a:solidFill>
                          <a:effectLst/>
                          <a:latin typeface="微軟正黑體 Light" pitchFamily="34" charset="-120"/>
                          <a:ea typeface="微軟正黑體 Light" pitchFamily="34" charset="-120"/>
                        </a:rPr>
                        <a:t>最佳技術獎</a:t>
                      </a:r>
                    </a:p>
                    <a:p>
                      <a:pPr algn="ct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隊</a:t>
                      </a:r>
                      <a:r>
                        <a:rPr lang="en-US" sz="1500" kern="100" baseline="0" dirty="0">
                          <a:solidFill>
                            <a:schemeClr val="tx1"/>
                          </a:solidFill>
                          <a:effectLst/>
                          <a:latin typeface="微軟正黑體 Light" pitchFamily="34" charset="-120"/>
                          <a:ea typeface="微軟正黑體 Light" pitchFamily="34" charset="-120"/>
                        </a:rPr>
                        <a:t>)</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sz="1500" kern="100" baseline="0" dirty="0">
                          <a:solidFill>
                            <a:schemeClr val="tx1"/>
                          </a:solidFill>
                          <a:effectLst/>
                          <a:latin typeface="微軟正黑體 Light" pitchFamily="34" charset="-120"/>
                          <a:ea typeface="微軟正黑體 Light" pitchFamily="34" charset="-120"/>
                        </a:rPr>
                        <a:t>新臺幣</a:t>
                      </a:r>
                      <a:r>
                        <a:rPr lang="en-US" sz="1500" kern="100" baseline="0" dirty="0">
                          <a:solidFill>
                            <a:schemeClr val="tx1"/>
                          </a:solidFill>
                          <a:effectLst/>
                          <a:latin typeface="微軟正黑體 Light" pitchFamily="34" charset="-120"/>
                          <a:ea typeface="微軟正黑體 Light" pitchFamily="34" charset="-120"/>
                        </a:rPr>
                        <a:t>5,000</a:t>
                      </a:r>
                      <a:r>
                        <a:rPr lang="zh-TW" sz="1500" kern="100" baseline="0" dirty="0">
                          <a:solidFill>
                            <a:schemeClr val="tx1"/>
                          </a:solidFill>
                          <a:effectLst/>
                          <a:latin typeface="微軟正黑體 Light" pitchFamily="34" charset="-120"/>
                          <a:ea typeface="微軟正黑體 Light" pitchFamily="34" charset="-120"/>
                        </a:rPr>
                        <a:t>元</a:t>
                      </a:r>
                    </a:p>
                    <a:p>
                      <a:pPr algn="ctr"/>
                      <a:r>
                        <a:rPr lang="zh-TW" sz="1500" kern="100" baseline="0" dirty="0">
                          <a:solidFill>
                            <a:schemeClr val="tx1"/>
                          </a:solidFill>
                          <a:effectLst/>
                          <a:latin typeface="微軟正黑體 Light" pitchFamily="34" charset="-120"/>
                          <a:ea typeface="微軟正黑體 Light" pitchFamily="34" charset="-120"/>
                        </a:rPr>
                        <a:t>獎狀每人</a:t>
                      </a: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只</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20,000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a:t>
                      </a:r>
                      <a:r>
                        <a:rPr lang="zh-TW" altLang="en-US" sz="1500" kern="100" baseline="0" dirty="0">
                          <a:solidFill>
                            <a:schemeClr val="tx1"/>
                          </a:solidFill>
                          <a:effectLst/>
                          <a:latin typeface="微軟正黑體 Light" pitchFamily="34" charset="-120"/>
                          <a:ea typeface="微軟正黑體 Light" pitchFamily="34" charset="-120"/>
                        </a:rPr>
                        <a:t>與獎牌</a:t>
                      </a:r>
                      <a:r>
                        <a:rPr lang="zh-TW" altLang="zh-TW" sz="1500" kern="100" baseline="0" dirty="0">
                          <a:solidFill>
                            <a:schemeClr val="tx1"/>
                          </a:solidFill>
                          <a:effectLst/>
                          <a:latin typeface="微軟正黑體 Light" pitchFamily="34" charset="-120"/>
                          <a:ea typeface="微軟正黑體 Light" pitchFamily="34" charset="-120"/>
                        </a:rPr>
                        <a:t>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en-US" altLang="zh-TW" sz="1500" kern="100" baseline="0" dirty="0">
                        <a:solidFill>
                          <a:schemeClr val="tx1"/>
                        </a:solidFill>
                        <a:effectLst/>
                        <a:latin typeface="微軟正黑體 Light" pitchFamily="34" charset="-120"/>
                        <a:ea typeface="微軟正黑體 Light"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獎盃</a:t>
                      </a:r>
                      <a:r>
                        <a:rPr lang="en-US"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1</a:t>
                      </a: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座</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just"/>
                      <a:r>
                        <a:rPr lang="zh-TW" sz="1500" kern="100" baseline="0" dirty="0">
                          <a:solidFill>
                            <a:schemeClr val="tx1"/>
                          </a:solidFill>
                          <a:effectLst/>
                          <a:latin typeface="微軟正黑體 Light" pitchFamily="34" charset="-120"/>
                          <a:ea typeface="微軟正黑體 Light" pitchFamily="34" charset="-120"/>
                        </a:rPr>
                        <a:t>技術單項分數最高者</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短期可實現之提案作品</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原型展現高度技術能量</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val="371043288"/>
                  </a:ext>
                </a:extLst>
              </a:tr>
              <a:tr h="857534">
                <a:tc>
                  <a:txBody>
                    <a:bodyPr/>
                    <a:lstStyle/>
                    <a:p>
                      <a:pPr algn="ctr"/>
                      <a:r>
                        <a:rPr lang="zh-TW" sz="1500" kern="100" baseline="0" dirty="0">
                          <a:solidFill>
                            <a:schemeClr val="tx1"/>
                          </a:solidFill>
                          <a:effectLst/>
                          <a:latin typeface="微軟正黑體 Light" pitchFamily="34" charset="-120"/>
                          <a:ea typeface="微軟正黑體 Light" pitchFamily="34" charset="-120"/>
                        </a:rPr>
                        <a:t>最佳創意獎</a:t>
                      </a:r>
                    </a:p>
                    <a:p>
                      <a:pPr algn="ct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隊</a:t>
                      </a:r>
                      <a:r>
                        <a:rPr lang="en-US" sz="1500" kern="100" baseline="0" dirty="0">
                          <a:solidFill>
                            <a:schemeClr val="tx1"/>
                          </a:solidFill>
                          <a:effectLst/>
                          <a:latin typeface="微軟正黑體 Light" pitchFamily="34" charset="-120"/>
                          <a:ea typeface="微軟正黑體 Light" pitchFamily="34" charset="-120"/>
                        </a:rPr>
                        <a:t>)</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sz="1500" kern="100" baseline="0" dirty="0">
                          <a:solidFill>
                            <a:schemeClr val="tx1"/>
                          </a:solidFill>
                          <a:effectLst/>
                          <a:latin typeface="微軟正黑體 Light" pitchFamily="34" charset="-120"/>
                          <a:ea typeface="微軟正黑體 Light" pitchFamily="34" charset="-120"/>
                        </a:rPr>
                        <a:t>新臺幣</a:t>
                      </a:r>
                      <a:r>
                        <a:rPr lang="en-US" sz="1500" kern="100" baseline="0" dirty="0">
                          <a:solidFill>
                            <a:schemeClr val="tx1"/>
                          </a:solidFill>
                          <a:effectLst/>
                          <a:latin typeface="微軟正黑體 Light" pitchFamily="34" charset="-120"/>
                          <a:ea typeface="微軟正黑體 Light" pitchFamily="34" charset="-120"/>
                        </a:rPr>
                        <a:t>5,000</a:t>
                      </a:r>
                      <a:r>
                        <a:rPr lang="zh-TW" sz="1500" kern="100" baseline="0" dirty="0">
                          <a:solidFill>
                            <a:schemeClr val="tx1"/>
                          </a:solidFill>
                          <a:effectLst/>
                          <a:latin typeface="微軟正黑體 Light" pitchFamily="34" charset="-120"/>
                          <a:ea typeface="微軟正黑體 Light" pitchFamily="34" charset="-120"/>
                        </a:rPr>
                        <a:t>元</a:t>
                      </a:r>
                    </a:p>
                    <a:p>
                      <a:pPr algn="ctr"/>
                      <a:r>
                        <a:rPr lang="zh-TW" sz="1500" kern="100" baseline="0" dirty="0">
                          <a:solidFill>
                            <a:schemeClr val="tx1"/>
                          </a:solidFill>
                          <a:effectLst/>
                          <a:latin typeface="微軟正黑體 Light" pitchFamily="34" charset="-120"/>
                          <a:ea typeface="微軟正黑體 Light" pitchFamily="34" charset="-120"/>
                        </a:rPr>
                        <a:t>獎狀每人</a:t>
                      </a: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只</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20,000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a:t>
                      </a:r>
                      <a:r>
                        <a:rPr lang="zh-TW" altLang="en-US" sz="1500" kern="100" baseline="0" dirty="0">
                          <a:solidFill>
                            <a:schemeClr val="tx1"/>
                          </a:solidFill>
                          <a:effectLst/>
                          <a:latin typeface="微軟正黑體 Light" pitchFamily="34" charset="-120"/>
                          <a:ea typeface="微軟正黑體 Light" pitchFamily="34" charset="-120"/>
                        </a:rPr>
                        <a:t>與獎牌</a:t>
                      </a:r>
                      <a:r>
                        <a:rPr lang="zh-TW" altLang="zh-TW" sz="1500" kern="100" baseline="0" dirty="0">
                          <a:solidFill>
                            <a:schemeClr val="tx1"/>
                          </a:solidFill>
                          <a:effectLst/>
                          <a:latin typeface="微軟正黑體 Light" pitchFamily="34" charset="-120"/>
                          <a:ea typeface="微軟正黑體 Light" pitchFamily="34" charset="-120"/>
                        </a:rPr>
                        <a:t>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en-US" altLang="zh-TW" sz="1500" kern="100" baseline="0" dirty="0">
                        <a:solidFill>
                          <a:schemeClr val="tx1"/>
                        </a:solidFill>
                        <a:effectLst/>
                        <a:latin typeface="微軟正黑體 Light" pitchFamily="34" charset="-120"/>
                        <a:ea typeface="微軟正黑體 Light"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獎盃</a:t>
                      </a:r>
                      <a:r>
                        <a:rPr lang="en-US"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1</a:t>
                      </a: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座</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just"/>
                      <a:r>
                        <a:rPr lang="zh-TW" sz="1500" kern="100" baseline="0" dirty="0">
                          <a:solidFill>
                            <a:schemeClr val="tx1"/>
                          </a:solidFill>
                          <a:effectLst/>
                          <a:latin typeface="微軟正黑體 Light" pitchFamily="34" charset="-120"/>
                          <a:ea typeface="微軟正黑體 Light" pitchFamily="34" charset="-120"/>
                        </a:rPr>
                        <a:t>創意單項分數最高者</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有別於現有技術與功能之特色提案</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低門檻高效益之解決方案</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val="1511828996"/>
                  </a:ext>
                </a:extLst>
              </a:tr>
              <a:tr h="901736">
                <a:tc>
                  <a:txBody>
                    <a:bodyPr/>
                    <a:lstStyle/>
                    <a:p>
                      <a:pPr algn="ctr"/>
                      <a:r>
                        <a:rPr lang="zh-TW" sz="1500" kern="100" baseline="0" dirty="0">
                          <a:solidFill>
                            <a:schemeClr val="tx1"/>
                          </a:solidFill>
                          <a:effectLst/>
                          <a:latin typeface="微軟正黑體 Light" pitchFamily="34" charset="-120"/>
                          <a:ea typeface="微軟正黑體 Light" pitchFamily="34" charset="-120"/>
                        </a:rPr>
                        <a:t>最佳簡報獎</a:t>
                      </a:r>
                    </a:p>
                    <a:p>
                      <a:pPr algn="ct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隊</a:t>
                      </a:r>
                      <a:r>
                        <a:rPr lang="en-US" sz="1500" kern="100" baseline="0" dirty="0">
                          <a:solidFill>
                            <a:schemeClr val="tx1"/>
                          </a:solidFill>
                          <a:effectLst/>
                          <a:latin typeface="微軟正黑體 Light" pitchFamily="34" charset="-120"/>
                          <a:ea typeface="微軟正黑體 Light" pitchFamily="34" charset="-120"/>
                        </a:rPr>
                        <a:t>)</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sz="1500" kern="100" baseline="0" dirty="0">
                          <a:solidFill>
                            <a:schemeClr val="tx1"/>
                          </a:solidFill>
                          <a:effectLst/>
                          <a:latin typeface="微軟正黑體 Light" pitchFamily="34" charset="-120"/>
                          <a:ea typeface="微軟正黑體 Light" pitchFamily="34" charset="-120"/>
                        </a:rPr>
                        <a:t>新臺幣</a:t>
                      </a:r>
                      <a:r>
                        <a:rPr lang="en-US" sz="1500" kern="100" baseline="0" dirty="0">
                          <a:solidFill>
                            <a:schemeClr val="tx1"/>
                          </a:solidFill>
                          <a:effectLst/>
                          <a:latin typeface="微軟正黑體 Light" pitchFamily="34" charset="-120"/>
                          <a:ea typeface="微軟正黑體 Light" pitchFamily="34" charset="-120"/>
                        </a:rPr>
                        <a:t>5,000</a:t>
                      </a:r>
                      <a:r>
                        <a:rPr lang="zh-TW" sz="1500" kern="100" baseline="0" dirty="0">
                          <a:solidFill>
                            <a:schemeClr val="tx1"/>
                          </a:solidFill>
                          <a:effectLst/>
                          <a:latin typeface="微軟正黑體 Light" pitchFamily="34" charset="-120"/>
                          <a:ea typeface="微軟正黑體 Light" pitchFamily="34" charset="-120"/>
                        </a:rPr>
                        <a:t>元</a:t>
                      </a:r>
                    </a:p>
                    <a:p>
                      <a:pPr algn="ctr"/>
                      <a:r>
                        <a:rPr lang="zh-TW" sz="1500" kern="100" baseline="0" dirty="0">
                          <a:solidFill>
                            <a:schemeClr val="tx1"/>
                          </a:solidFill>
                          <a:effectLst/>
                          <a:latin typeface="微軟正黑體 Light" pitchFamily="34" charset="-120"/>
                          <a:ea typeface="微軟正黑體 Light" pitchFamily="34" charset="-120"/>
                        </a:rPr>
                        <a:t>獎狀每人</a:t>
                      </a: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只</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20,000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a:t>
                      </a:r>
                      <a:r>
                        <a:rPr lang="zh-TW" altLang="en-US" sz="1500" kern="100" baseline="0" dirty="0">
                          <a:solidFill>
                            <a:schemeClr val="tx1"/>
                          </a:solidFill>
                          <a:effectLst/>
                          <a:latin typeface="微軟正黑體 Light" pitchFamily="34" charset="-120"/>
                          <a:ea typeface="微軟正黑體 Light" pitchFamily="34" charset="-120"/>
                        </a:rPr>
                        <a:t>與獎牌</a:t>
                      </a:r>
                      <a:r>
                        <a:rPr lang="zh-TW" altLang="zh-TW" sz="1500" kern="100" baseline="0" dirty="0">
                          <a:solidFill>
                            <a:schemeClr val="tx1"/>
                          </a:solidFill>
                          <a:effectLst/>
                          <a:latin typeface="微軟正黑體 Light" pitchFamily="34" charset="-120"/>
                          <a:ea typeface="微軟正黑體 Light" pitchFamily="34" charset="-120"/>
                        </a:rPr>
                        <a:t>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en-US" altLang="zh-TW" sz="1500" kern="100" baseline="0" dirty="0">
                        <a:solidFill>
                          <a:schemeClr val="tx1"/>
                        </a:solidFill>
                        <a:effectLst/>
                        <a:latin typeface="微軟正黑體 Light" pitchFamily="34" charset="-120"/>
                        <a:ea typeface="微軟正黑體 Light"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獎盃</a:t>
                      </a:r>
                      <a:r>
                        <a:rPr lang="en-US"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1</a:t>
                      </a: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座</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just"/>
                      <a:r>
                        <a:rPr lang="zh-TW" sz="1500" kern="100" baseline="0" dirty="0">
                          <a:solidFill>
                            <a:schemeClr val="tx1"/>
                          </a:solidFill>
                          <a:effectLst/>
                          <a:latin typeface="微軟正黑體 Light" pitchFamily="34" charset="-120"/>
                          <a:ea typeface="微軟正黑體 Light" pitchFamily="34" charset="-120"/>
                        </a:rPr>
                        <a:t>簡報單項分數最高者</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提案簡報設計與口語表達</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團隊儀態整理表現</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val="693558706"/>
                  </a:ext>
                </a:extLst>
              </a:tr>
              <a:tr h="863265">
                <a:tc>
                  <a:txBody>
                    <a:bodyPr/>
                    <a:lstStyle/>
                    <a:p>
                      <a:pPr algn="ctr"/>
                      <a:r>
                        <a:rPr lang="zh-TW" sz="1500" kern="100" baseline="0" dirty="0">
                          <a:solidFill>
                            <a:schemeClr val="tx1"/>
                          </a:solidFill>
                          <a:effectLst/>
                          <a:latin typeface="微軟正黑體 Light" pitchFamily="34" charset="-120"/>
                          <a:ea typeface="微軟正黑體 Light" pitchFamily="34" charset="-120"/>
                        </a:rPr>
                        <a:t>最佳設計獎</a:t>
                      </a:r>
                    </a:p>
                    <a:p>
                      <a:pPr algn="ct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隊</a:t>
                      </a:r>
                      <a:r>
                        <a:rPr lang="en-US" sz="1500" kern="100" baseline="0" dirty="0">
                          <a:solidFill>
                            <a:schemeClr val="tx1"/>
                          </a:solidFill>
                          <a:effectLst/>
                          <a:latin typeface="微軟正黑體 Light" pitchFamily="34" charset="-120"/>
                          <a:ea typeface="微軟正黑體 Light" pitchFamily="34" charset="-120"/>
                        </a:rPr>
                        <a:t>)</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sz="1500" kern="100" baseline="0" dirty="0">
                          <a:solidFill>
                            <a:schemeClr val="tx1"/>
                          </a:solidFill>
                          <a:effectLst/>
                          <a:latin typeface="微軟正黑體 Light" pitchFamily="34" charset="-120"/>
                          <a:ea typeface="微軟正黑體 Light" pitchFamily="34" charset="-120"/>
                        </a:rPr>
                        <a:t>新臺幣</a:t>
                      </a:r>
                      <a:r>
                        <a:rPr lang="en-US" sz="1500" kern="100" baseline="0" dirty="0">
                          <a:solidFill>
                            <a:schemeClr val="tx1"/>
                          </a:solidFill>
                          <a:effectLst/>
                          <a:latin typeface="微軟正黑體 Light" pitchFamily="34" charset="-120"/>
                          <a:ea typeface="微軟正黑體 Light" pitchFamily="34" charset="-120"/>
                        </a:rPr>
                        <a:t>5,000</a:t>
                      </a:r>
                      <a:r>
                        <a:rPr lang="zh-TW" sz="1500" kern="100" baseline="0" dirty="0">
                          <a:solidFill>
                            <a:schemeClr val="tx1"/>
                          </a:solidFill>
                          <a:effectLst/>
                          <a:latin typeface="微軟正黑體 Light" pitchFamily="34" charset="-120"/>
                          <a:ea typeface="微軟正黑體 Light" pitchFamily="34" charset="-120"/>
                        </a:rPr>
                        <a:t>元</a:t>
                      </a:r>
                    </a:p>
                    <a:p>
                      <a:pPr algn="ctr"/>
                      <a:r>
                        <a:rPr lang="zh-TW" sz="1500" kern="100" baseline="0" dirty="0">
                          <a:solidFill>
                            <a:schemeClr val="tx1"/>
                          </a:solidFill>
                          <a:effectLst/>
                          <a:latin typeface="微軟正黑體 Light" pitchFamily="34" charset="-120"/>
                          <a:ea typeface="微軟正黑體 Light" pitchFamily="34" charset="-120"/>
                        </a:rPr>
                        <a:t>獎狀每人</a:t>
                      </a: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只</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20,000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a:t>
                      </a:r>
                      <a:r>
                        <a:rPr lang="zh-TW" altLang="en-US" sz="1500" kern="100" baseline="0" dirty="0">
                          <a:solidFill>
                            <a:schemeClr val="tx1"/>
                          </a:solidFill>
                          <a:effectLst/>
                          <a:latin typeface="微軟正黑體 Light" pitchFamily="34" charset="-120"/>
                          <a:ea typeface="微軟正黑體 Light" pitchFamily="34" charset="-120"/>
                        </a:rPr>
                        <a:t>與獎牌</a:t>
                      </a:r>
                      <a:r>
                        <a:rPr lang="zh-TW" altLang="zh-TW" sz="1500" kern="100" baseline="0" dirty="0">
                          <a:solidFill>
                            <a:schemeClr val="tx1"/>
                          </a:solidFill>
                          <a:effectLst/>
                          <a:latin typeface="微軟正黑體 Light" pitchFamily="34" charset="-120"/>
                          <a:ea typeface="微軟正黑體 Light" pitchFamily="34" charset="-120"/>
                        </a:rPr>
                        <a:t>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en-US" altLang="zh-TW" sz="1500" kern="100" baseline="0" dirty="0">
                        <a:solidFill>
                          <a:schemeClr val="tx1"/>
                        </a:solidFill>
                        <a:effectLst/>
                        <a:latin typeface="微軟正黑體 Light" pitchFamily="34" charset="-120"/>
                        <a:ea typeface="微軟正黑體 Light"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獎盃</a:t>
                      </a:r>
                      <a:r>
                        <a:rPr lang="en-US"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1</a:t>
                      </a: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座</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just"/>
                      <a:r>
                        <a:rPr lang="zh-TW" sz="1500" kern="100" baseline="0" dirty="0">
                          <a:solidFill>
                            <a:schemeClr val="tx1"/>
                          </a:solidFill>
                          <a:effectLst/>
                          <a:latin typeface="微軟正黑體 Light" pitchFamily="34" charset="-120"/>
                          <a:ea typeface="微軟正黑體 Light" pitchFamily="34" charset="-120"/>
                        </a:rPr>
                        <a:t>設計單項分數最高者</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以人因需求出發解決未被發現的問題</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作品原型具備美感特質</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val="693251970"/>
                  </a:ext>
                </a:extLst>
              </a:tr>
              <a:tr h="963474">
                <a:tc>
                  <a:txBody>
                    <a:bodyPr/>
                    <a:lstStyle/>
                    <a:p>
                      <a:pPr algn="ctr"/>
                      <a:r>
                        <a:rPr lang="zh-TW" sz="1500" kern="100" baseline="0" dirty="0">
                          <a:solidFill>
                            <a:schemeClr val="tx1"/>
                          </a:solidFill>
                          <a:effectLst/>
                          <a:latin typeface="微軟正黑體 Light" pitchFamily="34" charset="-120"/>
                          <a:ea typeface="微軟正黑體 Light" pitchFamily="34" charset="-120"/>
                        </a:rPr>
                        <a:t>最佳創造價值獎</a:t>
                      </a:r>
                    </a:p>
                    <a:p>
                      <a:pPr algn="ct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隊</a:t>
                      </a:r>
                      <a:r>
                        <a:rPr lang="en-US" sz="1500" kern="100" baseline="0" dirty="0">
                          <a:solidFill>
                            <a:schemeClr val="tx1"/>
                          </a:solidFill>
                          <a:effectLst/>
                          <a:latin typeface="微軟正黑體 Light" pitchFamily="34" charset="-120"/>
                          <a:ea typeface="微軟正黑體 Light" pitchFamily="34" charset="-120"/>
                        </a:rPr>
                        <a:t>)</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sz="1500" kern="100" baseline="0" dirty="0">
                          <a:solidFill>
                            <a:schemeClr val="tx1"/>
                          </a:solidFill>
                          <a:effectLst/>
                          <a:latin typeface="微軟正黑體 Light" pitchFamily="34" charset="-120"/>
                          <a:ea typeface="微軟正黑體 Light" pitchFamily="34" charset="-120"/>
                        </a:rPr>
                        <a:t>新臺幣</a:t>
                      </a:r>
                      <a:r>
                        <a:rPr lang="en-US" sz="1500" kern="100" baseline="0" dirty="0">
                          <a:solidFill>
                            <a:schemeClr val="tx1"/>
                          </a:solidFill>
                          <a:effectLst/>
                          <a:latin typeface="微軟正黑體 Light" pitchFamily="34" charset="-120"/>
                          <a:ea typeface="微軟正黑體 Light" pitchFamily="34" charset="-120"/>
                        </a:rPr>
                        <a:t>5,000</a:t>
                      </a:r>
                      <a:r>
                        <a:rPr lang="zh-TW" sz="1500" kern="100" baseline="0" dirty="0">
                          <a:solidFill>
                            <a:schemeClr val="tx1"/>
                          </a:solidFill>
                          <a:effectLst/>
                          <a:latin typeface="微軟正黑體 Light" pitchFamily="34" charset="-120"/>
                          <a:ea typeface="微軟正黑體 Light" pitchFamily="34" charset="-120"/>
                        </a:rPr>
                        <a:t>元</a:t>
                      </a:r>
                    </a:p>
                    <a:p>
                      <a:pPr algn="ctr"/>
                      <a:r>
                        <a:rPr lang="zh-TW" sz="1500" kern="100" baseline="0" dirty="0">
                          <a:solidFill>
                            <a:schemeClr val="tx1"/>
                          </a:solidFill>
                          <a:effectLst/>
                          <a:latin typeface="微軟正黑體 Light" pitchFamily="34" charset="-120"/>
                          <a:ea typeface="微軟正黑體 Light" pitchFamily="34" charset="-120"/>
                        </a:rPr>
                        <a:t>獎狀每人</a:t>
                      </a: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只</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20,000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a:t>
                      </a:r>
                      <a:r>
                        <a:rPr lang="zh-TW" altLang="en-US" sz="1500" kern="100" baseline="0" dirty="0">
                          <a:solidFill>
                            <a:schemeClr val="tx1"/>
                          </a:solidFill>
                          <a:effectLst/>
                          <a:latin typeface="微軟正黑體 Light" pitchFamily="34" charset="-120"/>
                          <a:ea typeface="微軟正黑體 Light" pitchFamily="34" charset="-120"/>
                        </a:rPr>
                        <a:t>與獎牌</a:t>
                      </a:r>
                      <a:r>
                        <a:rPr lang="zh-TW" altLang="zh-TW" sz="1500" kern="100" baseline="0" dirty="0">
                          <a:solidFill>
                            <a:schemeClr val="tx1"/>
                          </a:solidFill>
                          <a:effectLst/>
                          <a:latin typeface="微軟正黑體 Light" pitchFamily="34" charset="-120"/>
                          <a:ea typeface="微軟正黑體 Light" pitchFamily="34" charset="-120"/>
                        </a:rPr>
                        <a:t>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en-US" altLang="zh-TW" sz="1500" kern="100" baseline="0" dirty="0">
                        <a:solidFill>
                          <a:schemeClr val="tx1"/>
                        </a:solidFill>
                        <a:effectLst/>
                        <a:latin typeface="微軟正黑體 Light" pitchFamily="34" charset="-120"/>
                        <a:ea typeface="微軟正黑體 Light"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獎盃</a:t>
                      </a:r>
                      <a:r>
                        <a:rPr lang="en-US"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1</a:t>
                      </a: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座</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tc>
                  <a:txBody>
                    <a:bodyPr/>
                    <a:lstStyle/>
                    <a:p>
                      <a:pPr algn="just"/>
                      <a:r>
                        <a:rPr lang="zh-TW" sz="1500" kern="100" baseline="0" dirty="0">
                          <a:solidFill>
                            <a:schemeClr val="tx1"/>
                          </a:solidFill>
                          <a:effectLst/>
                          <a:latin typeface="微軟正黑體 Light" pitchFamily="34" charset="-120"/>
                          <a:ea typeface="微軟正黑體 Light" pitchFamily="34" charset="-120"/>
                        </a:rPr>
                        <a:t>創造價值單項分數最高者</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具備國際視野與符合市場需求性</a:t>
                      </a:r>
                    </a:p>
                    <a:p>
                      <a:pPr marL="342900" lvl="0" indent="-342900" algn="just">
                        <a:lnSpc>
                          <a:spcPts val="1800"/>
                        </a:lnSpc>
                        <a:buFont typeface="Wingdings" panose="05000000000000000000" pitchFamily="2" charset="2"/>
                        <a:buChar char=""/>
                      </a:pPr>
                      <a:r>
                        <a:rPr lang="zh-TW" sz="1500" kern="100" baseline="0" dirty="0">
                          <a:solidFill>
                            <a:schemeClr val="tx1"/>
                          </a:solidFill>
                          <a:effectLst/>
                          <a:latin typeface="微軟正黑體 Light" pitchFamily="34" charset="-120"/>
                          <a:ea typeface="微軟正黑體 Light" pitchFamily="34" charset="-120"/>
                        </a:rPr>
                        <a:t>落實環境永續有效改善社會或關懷弱勢</a:t>
                      </a:r>
                    </a:p>
                    <a:p>
                      <a:pPr marL="194945" algn="just">
                        <a:lnSpc>
                          <a:spcPts val="1800"/>
                        </a:lnSpc>
                      </a:pPr>
                      <a:r>
                        <a:rPr lang="en-US" sz="1500" kern="100" baseline="0" dirty="0">
                          <a:solidFill>
                            <a:schemeClr val="tx1"/>
                          </a:solidFill>
                          <a:effectLst/>
                          <a:latin typeface="微軟正黑體 Light" pitchFamily="34" charset="-120"/>
                          <a:ea typeface="微軟正黑體 Light" pitchFamily="34" charset="-120"/>
                        </a:rPr>
                        <a:t> </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val="2215766409"/>
                  </a:ext>
                </a:extLst>
              </a:tr>
              <a:tr h="722606">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最佳</a:t>
                      </a:r>
                      <a:r>
                        <a:rPr lang="zh-TW" altLang="en-US" sz="1500" kern="100" baseline="0" dirty="0">
                          <a:solidFill>
                            <a:schemeClr val="tx1"/>
                          </a:solidFill>
                          <a:effectLst/>
                          <a:latin typeface="微軟正黑體 Light" pitchFamily="34" charset="-120"/>
                          <a:ea typeface="微軟正黑體 Light" pitchFamily="34" charset="-120"/>
                        </a:rPr>
                        <a:t>人氣</a:t>
                      </a:r>
                      <a:r>
                        <a:rPr lang="zh-TW" altLang="zh-TW" sz="1500" kern="100" baseline="0" dirty="0">
                          <a:solidFill>
                            <a:schemeClr val="tx1"/>
                          </a:solidFill>
                          <a:effectLst/>
                          <a:latin typeface="微軟正黑體 Light" pitchFamily="34" charset="-120"/>
                          <a:ea typeface="微軟正黑體 Light" pitchFamily="34" charset="-120"/>
                        </a:rPr>
                        <a:t>獎</a:t>
                      </a:r>
                    </a:p>
                    <a:p>
                      <a:pPr algn="ct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隊</a:t>
                      </a:r>
                      <a:r>
                        <a:rPr lang="en-US" altLang="zh-TW" sz="1500" kern="100" baseline="0" dirty="0">
                          <a:solidFill>
                            <a:schemeClr val="tx1"/>
                          </a:solidFill>
                          <a:effectLst/>
                          <a:latin typeface="微軟正黑體 Light" pitchFamily="34" charset="-120"/>
                          <a:ea typeface="微軟正黑體 Light" pitchFamily="34" charset="-120"/>
                        </a:rPr>
                        <a:t>)</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4">
                        <a:lumMod val="20000"/>
                        <a:lumOff val="80000"/>
                      </a:schemeClr>
                    </a:solidFill>
                  </a:tcPr>
                </a:tc>
                <a:tc>
                  <a:txBody>
                    <a:bodyPr/>
                    <a:lstStyle/>
                    <a:p>
                      <a:pPr algn="ctr"/>
                      <a:r>
                        <a:rPr lang="zh-TW" sz="1500" kern="100" baseline="0" dirty="0">
                          <a:solidFill>
                            <a:schemeClr val="tx1"/>
                          </a:solidFill>
                          <a:effectLst/>
                          <a:latin typeface="微軟正黑體 Light" pitchFamily="34" charset="-120"/>
                          <a:ea typeface="微軟正黑體 Light" pitchFamily="34" charset="-120"/>
                        </a:rPr>
                        <a:t>新臺幣</a:t>
                      </a:r>
                      <a:r>
                        <a:rPr lang="en-US" sz="1500" kern="100" baseline="0" dirty="0">
                          <a:solidFill>
                            <a:schemeClr val="tx1"/>
                          </a:solidFill>
                          <a:effectLst/>
                          <a:latin typeface="微軟正黑體 Light" pitchFamily="34" charset="-120"/>
                          <a:ea typeface="微軟正黑體 Light" pitchFamily="34" charset="-120"/>
                        </a:rPr>
                        <a:t>5,000</a:t>
                      </a:r>
                      <a:r>
                        <a:rPr lang="zh-TW" sz="1500" kern="100" baseline="0" dirty="0">
                          <a:solidFill>
                            <a:schemeClr val="tx1"/>
                          </a:solidFill>
                          <a:effectLst/>
                          <a:latin typeface="微軟正黑體 Light" pitchFamily="34" charset="-120"/>
                          <a:ea typeface="微軟正黑體 Light" pitchFamily="34" charset="-120"/>
                        </a:rPr>
                        <a:t>元</a:t>
                      </a:r>
                    </a:p>
                    <a:p>
                      <a:pPr algn="ctr"/>
                      <a:r>
                        <a:rPr lang="zh-TW" sz="1500" kern="100" baseline="0" dirty="0">
                          <a:solidFill>
                            <a:schemeClr val="tx1"/>
                          </a:solidFill>
                          <a:effectLst/>
                          <a:latin typeface="微軟正黑體 Light" pitchFamily="34" charset="-120"/>
                          <a:ea typeface="微軟正黑體 Light" pitchFamily="34" charset="-120"/>
                        </a:rPr>
                        <a:t>獎狀每人</a:t>
                      </a:r>
                      <a:r>
                        <a:rPr lang="en-US" sz="1500" kern="100" baseline="0" dirty="0">
                          <a:solidFill>
                            <a:schemeClr val="tx1"/>
                          </a:solidFill>
                          <a:effectLst/>
                          <a:latin typeface="微軟正黑體 Light" pitchFamily="34" charset="-120"/>
                          <a:ea typeface="微軟正黑體 Light" pitchFamily="34" charset="-120"/>
                        </a:rPr>
                        <a:t>1</a:t>
                      </a:r>
                      <a:r>
                        <a:rPr lang="zh-TW" sz="1500" kern="100" baseline="0" dirty="0">
                          <a:solidFill>
                            <a:schemeClr val="tx1"/>
                          </a:solidFill>
                          <a:effectLst/>
                          <a:latin typeface="微軟正黑體 Light" pitchFamily="34" charset="-120"/>
                          <a:ea typeface="微軟正黑體 Light" pitchFamily="34" charset="-120"/>
                        </a:rPr>
                        <a:t>只</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4">
                        <a:lumMod val="20000"/>
                        <a:lumOff val="80000"/>
                      </a:schemeClr>
                    </a:solidFill>
                  </a:tcPr>
                </a:tc>
                <a:tc>
                  <a:txBody>
                    <a:bodyPr/>
                    <a:lstStyle/>
                    <a:p>
                      <a:pPr algn="ctr"/>
                      <a:r>
                        <a:rPr lang="zh-TW" altLang="zh-TW" sz="1500" kern="100" baseline="0" dirty="0">
                          <a:solidFill>
                            <a:schemeClr val="tx1"/>
                          </a:solidFill>
                          <a:effectLst/>
                          <a:latin typeface="微軟正黑體 Light" pitchFamily="34" charset="-120"/>
                          <a:ea typeface="微軟正黑體 Light" pitchFamily="34" charset="-120"/>
                        </a:rPr>
                        <a:t>新臺幣</a:t>
                      </a:r>
                      <a:r>
                        <a:rPr lang="en-US" altLang="zh-TW" sz="1500" kern="100" baseline="0" dirty="0">
                          <a:solidFill>
                            <a:schemeClr val="tx1"/>
                          </a:solidFill>
                          <a:effectLst/>
                          <a:latin typeface="微軟正黑體 Light" pitchFamily="34" charset="-120"/>
                          <a:ea typeface="微軟正黑體 Light" pitchFamily="34" charset="-120"/>
                        </a:rPr>
                        <a:t>20,000</a:t>
                      </a:r>
                      <a:r>
                        <a:rPr lang="zh-TW" altLang="zh-TW" sz="1500" kern="100" baseline="0" dirty="0">
                          <a:solidFill>
                            <a:schemeClr val="tx1"/>
                          </a:solidFill>
                          <a:effectLst/>
                          <a:latin typeface="微軟正黑體 Light" pitchFamily="34" charset="-120"/>
                          <a:ea typeface="微軟正黑體 Light" pitchFamily="34" charset="-120"/>
                        </a:rPr>
                        <a:t>元</a:t>
                      </a:r>
                    </a:p>
                    <a:p>
                      <a:pPr algn="ctr"/>
                      <a:r>
                        <a:rPr lang="zh-TW" altLang="zh-TW" sz="1500" kern="100" baseline="0" dirty="0">
                          <a:solidFill>
                            <a:schemeClr val="tx1"/>
                          </a:solidFill>
                          <a:effectLst/>
                          <a:latin typeface="微軟正黑體 Light" pitchFamily="34" charset="-120"/>
                          <a:ea typeface="微軟正黑體 Light" pitchFamily="34" charset="-120"/>
                        </a:rPr>
                        <a:t>獎狀</a:t>
                      </a:r>
                      <a:r>
                        <a:rPr lang="zh-TW" altLang="en-US" sz="1500" kern="100" baseline="0" dirty="0">
                          <a:solidFill>
                            <a:schemeClr val="tx1"/>
                          </a:solidFill>
                          <a:effectLst/>
                          <a:latin typeface="微軟正黑體 Light" pitchFamily="34" charset="-120"/>
                          <a:ea typeface="微軟正黑體 Light" pitchFamily="34" charset="-120"/>
                        </a:rPr>
                        <a:t>與獎牌</a:t>
                      </a:r>
                      <a:r>
                        <a:rPr lang="zh-TW" altLang="zh-TW" sz="1500" kern="100" baseline="0" dirty="0">
                          <a:solidFill>
                            <a:schemeClr val="tx1"/>
                          </a:solidFill>
                          <a:effectLst/>
                          <a:latin typeface="微軟正黑體 Light" pitchFamily="34" charset="-120"/>
                          <a:ea typeface="微軟正黑體 Light" pitchFamily="34" charset="-120"/>
                        </a:rPr>
                        <a:t>每人</a:t>
                      </a:r>
                      <a:r>
                        <a:rPr lang="en-US" altLang="zh-TW" sz="1500" kern="100" baseline="0" dirty="0">
                          <a:solidFill>
                            <a:schemeClr val="tx1"/>
                          </a:solidFill>
                          <a:effectLst/>
                          <a:latin typeface="微軟正黑體 Light" pitchFamily="34" charset="-120"/>
                          <a:ea typeface="微軟正黑體 Light" pitchFamily="34" charset="-120"/>
                        </a:rPr>
                        <a:t>1</a:t>
                      </a:r>
                      <a:r>
                        <a:rPr lang="zh-TW" altLang="zh-TW" sz="1500" kern="100" baseline="0" dirty="0">
                          <a:solidFill>
                            <a:schemeClr val="tx1"/>
                          </a:solidFill>
                          <a:effectLst/>
                          <a:latin typeface="微軟正黑體 Light" pitchFamily="34" charset="-120"/>
                          <a:ea typeface="微軟正黑體 Light" pitchFamily="34" charset="-120"/>
                        </a:rPr>
                        <a:t>只</a:t>
                      </a:r>
                      <a:endParaRPr lang="en-US" altLang="zh-TW" sz="1500" kern="100" baseline="0" dirty="0">
                        <a:solidFill>
                          <a:schemeClr val="tx1"/>
                        </a:solidFill>
                        <a:effectLst/>
                        <a:latin typeface="微軟正黑體 Light" pitchFamily="34" charset="-120"/>
                        <a:ea typeface="微軟正黑體 Light"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獎盃</a:t>
                      </a:r>
                      <a:r>
                        <a:rPr lang="en-US"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1</a:t>
                      </a: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座</a:t>
                      </a:r>
                      <a:endParaRPr lang="zh-TW" alt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4">
                        <a:lumMod val="20000"/>
                        <a:lumOff val="80000"/>
                      </a:schemeClr>
                    </a:solidFill>
                  </a:tcPr>
                </a:tc>
                <a:tc>
                  <a:txBody>
                    <a:bodyPr/>
                    <a:lstStyle/>
                    <a:p>
                      <a:pPr marL="194945" algn="just">
                        <a:lnSpc>
                          <a:spcPts val="1800"/>
                        </a:lnSpc>
                      </a:pPr>
                      <a:r>
                        <a:rPr lang="zh-TW" altLang="en-US"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rPr>
                        <a:t>由參賽團隊現場票選</a:t>
                      </a:r>
                      <a:endParaRPr lang="zh-TW" sz="1500" kern="100" baseline="0" dirty="0">
                        <a:solidFill>
                          <a:schemeClr val="tx1"/>
                        </a:solidFill>
                        <a:effectLst/>
                        <a:latin typeface="微軟正黑體 Light" pitchFamily="34" charset="-120"/>
                        <a:ea typeface="微軟正黑體 Light" pitchFamily="34" charset="-120"/>
                        <a:cs typeface="Times New Roman" panose="02020603050405020304" pitchFamily="18" charset="0"/>
                      </a:endParaRPr>
                    </a:p>
                  </a:txBody>
                  <a:tcPr marL="68580" marR="68580" marT="0" marB="0" anchor="ctr">
                    <a:solidFill>
                      <a:schemeClr val="accent4">
                        <a:lumMod val="20000"/>
                        <a:lumOff val="80000"/>
                      </a:schemeClr>
                    </a:solidFill>
                  </a:tcPr>
                </a:tc>
                <a:extLst>
                  <a:ext uri="{0D108BD9-81ED-4DB2-BD59-A6C34878D82A}">
                    <a16:rowId xmlns:a16="http://schemas.microsoft.com/office/drawing/2014/main" val="3223996745"/>
                  </a:ext>
                </a:extLst>
              </a:tr>
            </a:tbl>
          </a:graphicData>
        </a:graphic>
      </p:graphicFrame>
      <p:sp>
        <p:nvSpPr>
          <p:cNvPr id="3" name="投影片編號版面配置區 2">
            <a:extLst>
              <a:ext uri="{FF2B5EF4-FFF2-40B4-BE49-F238E27FC236}">
                <a16:creationId xmlns:a16="http://schemas.microsoft.com/office/drawing/2014/main" id="{910D12D3-A530-4BFD-BC28-48C6C08A127E}"/>
              </a:ext>
            </a:extLst>
          </p:cNvPr>
          <p:cNvSpPr>
            <a:spLocks noGrp="1"/>
          </p:cNvSpPr>
          <p:nvPr>
            <p:ph type="sldNum" sz="quarter" idx="12"/>
          </p:nvPr>
        </p:nvSpPr>
        <p:spPr>
          <a:xfrm>
            <a:off x="9294837" y="6464419"/>
            <a:ext cx="2743200" cy="365125"/>
          </a:xfrm>
        </p:spPr>
        <p:txBody>
          <a:bodyPr/>
          <a:lstStyle/>
          <a:p>
            <a:fld id="{5F21AC4E-9E39-41F9-8F2C-D1A48B915077}" type="slidenum">
              <a:rPr lang="zh-TW" altLang="en-US" smtClean="0"/>
              <a:pPr/>
              <a:t>11</a:t>
            </a:fld>
            <a:endParaRPr lang="zh-TW" altLang="en-US" dirty="0"/>
          </a:p>
        </p:txBody>
      </p:sp>
      <p:sp>
        <p:nvSpPr>
          <p:cNvPr id="6" name="矩形 5"/>
          <p:cNvSpPr/>
          <p:nvPr/>
        </p:nvSpPr>
        <p:spPr>
          <a:xfrm>
            <a:off x="2690948" y="692458"/>
            <a:ext cx="1949331" cy="613628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64669804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90;p4">
            <a:extLst>
              <a:ext uri="{FF2B5EF4-FFF2-40B4-BE49-F238E27FC236}">
                <a16:creationId xmlns:a16="http://schemas.microsoft.com/office/drawing/2014/main" id="{DAF4A0F0-F224-B280-2B30-405972411D7B}"/>
              </a:ext>
            </a:extLst>
          </p:cNvPr>
          <p:cNvSpPr txBox="1">
            <a:spLocks/>
          </p:cNvSpPr>
          <p:nvPr/>
        </p:nvSpPr>
        <p:spPr>
          <a:xfrm>
            <a:off x="94925" y="879338"/>
            <a:ext cx="181631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itchFamily="34" charset="-120"/>
                <a:ea typeface="微軟正黑體" pitchFamily="34" charset="-120"/>
                <a:cs typeface="+mn-cs"/>
              </a:rPr>
              <a:t>分區賽</a:t>
            </a:r>
          </a:p>
        </p:txBody>
      </p:sp>
      <p:sp>
        <p:nvSpPr>
          <p:cNvPr id="5" name="Google Shape;363;p15">
            <a:extLst>
              <a:ext uri="{FF2B5EF4-FFF2-40B4-BE49-F238E27FC236}">
                <a16:creationId xmlns:a16="http://schemas.microsoft.com/office/drawing/2014/main" id="{337DA661-97A6-28AB-D081-67A1FE29B2FA}"/>
              </a:ext>
            </a:extLst>
          </p:cNvPr>
          <p:cNvSpPr txBox="1"/>
          <p:nvPr/>
        </p:nvSpPr>
        <p:spPr>
          <a:xfrm>
            <a:off x="192506" y="1989405"/>
            <a:ext cx="2634344" cy="24444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2400"/>
              <a:buFont typeface="Microsoft JhengHei"/>
              <a:buNone/>
            </a:pPr>
            <a:r>
              <a:rPr lang="zh-TW" sz="2400" b="1" dirty="0">
                <a:solidFill>
                  <a:schemeClr val="accent6">
                    <a:lumMod val="75000"/>
                  </a:schemeClr>
                </a:solidFill>
                <a:latin typeface="微軟正黑體" pitchFamily="34" charset="-120"/>
                <a:ea typeface="微軟正黑體" pitchFamily="34" charset="-120"/>
                <a:cs typeface="Microsoft JhengHei"/>
                <a:sym typeface="Microsoft JhengHei"/>
              </a:rPr>
              <a:t>獎狀：</a:t>
            </a:r>
            <a:endParaRPr lang="en-US" altLang="zh-TW" sz="2400" b="1" dirty="0">
              <a:solidFill>
                <a:schemeClr val="accent6">
                  <a:lumMod val="75000"/>
                </a:schemeClr>
              </a:solidFill>
              <a:latin typeface="微軟正黑體" pitchFamily="34" charset="-120"/>
              <a:ea typeface="微軟正黑體" pitchFamily="34" charset="-120"/>
              <a:cs typeface="Microsoft JhengHei"/>
              <a:sym typeface="Microsoft JhengHei"/>
            </a:endParaRPr>
          </a:p>
          <a:p>
            <a:pPr marL="0" marR="0" lvl="0" indent="0" algn="l" rtl="0">
              <a:lnSpc>
                <a:spcPct val="90000"/>
              </a:lnSpc>
              <a:spcBef>
                <a:spcPts val="0"/>
              </a:spcBef>
              <a:spcAft>
                <a:spcPts val="0"/>
              </a:spcAft>
              <a:buClr>
                <a:schemeClr val="lt1"/>
              </a:buClr>
              <a:buSzPts val="2400"/>
              <a:buFont typeface="Microsoft JhengHei"/>
              <a:buNone/>
            </a:pPr>
            <a:r>
              <a:rPr lang="zh-TW" sz="2400" dirty="0">
                <a:solidFill>
                  <a:schemeClr val="accent6">
                    <a:lumMod val="75000"/>
                  </a:schemeClr>
                </a:solidFill>
                <a:latin typeface="微軟正黑體" pitchFamily="34" charset="-120"/>
                <a:ea typeface="微軟正黑體" pitchFamily="34" charset="-120"/>
                <a:cs typeface="Microsoft JhengHei"/>
                <a:sym typeface="Microsoft JhengHei"/>
              </a:rPr>
              <a:t>由各分區賽主辦</a:t>
            </a:r>
            <a:r>
              <a:rPr lang="zh-TW" altLang="en-US" sz="2400" dirty="0">
                <a:solidFill>
                  <a:schemeClr val="accent6">
                    <a:lumMod val="75000"/>
                  </a:schemeClr>
                </a:solidFill>
                <a:latin typeface="微軟正黑體" pitchFamily="34" charset="-120"/>
                <a:ea typeface="微軟正黑體" pitchFamily="34" charset="-120"/>
                <a:cs typeface="Microsoft JhengHei"/>
                <a:sym typeface="Microsoft JhengHei"/>
              </a:rPr>
              <a:t>單位</a:t>
            </a:r>
            <a:r>
              <a:rPr lang="zh-TW" sz="2400" dirty="0">
                <a:solidFill>
                  <a:schemeClr val="accent6">
                    <a:lumMod val="75000"/>
                  </a:schemeClr>
                </a:solidFill>
                <a:latin typeface="微軟正黑體" pitchFamily="34" charset="-120"/>
                <a:ea typeface="微軟正黑體" pitchFamily="34" charset="-120"/>
                <a:cs typeface="Microsoft JhengHei"/>
                <a:sym typeface="Microsoft JhengHei"/>
              </a:rPr>
              <a:t>寄發</a:t>
            </a:r>
            <a:endParaRPr sz="2400" dirty="0">
              <a:solidFill>
                <a:schemeClr val="accent6">
                  <a:lumMod val="75000"/>
                </a:schemeClr>
              </a:solidFill>
              <a:latin typeface="微軟正黑體" pitchFamily="34" charset="-120"/>
              <a:ea typeface="微軟正黑體" pitchFamily="34" charset="-120"/>
              <a:cs typeface="Microsoft JhengHei"/>
              <a:sym typeface="Microsoft JhengHei"/>
            </a:endParaRPr>
          </a:p>
          <a:p>
            <a:pPr marL="0" marR="0" lvl="0" indent="0" algn="l" rtl="0">
              <a:lnSpc>
                <a:spcPct val="90000"/>
              </a:lnSpc>
              <a:spcBef>
                <a:spcPts val="0"/>
              </a:spcBef>
              <a:spcAft>
                <a:spcPts val="0"/>
              </a:spcAft>
              <a:buClr>
                <a:schemeClr val="dk1"/>
              </a:buClr>
              <a:buSzPts val="2400"/>
              <a:buFont typeface="Microsoft JhengHei"/>
              <a:buNone/>
            </a:pPr>
            <a:endParaRPr sz="2400" b="1" dirty="0">
              <a:solidFill>
                <a:schemeClr val="accent6">
                  <a:lumMod val="75000"/>
                </a:schemeClr>
              </a:solidFill>
              <a:latin typeface="微軟正黑體" pitchFamily="34" charset="-120"/>
              <a:ea typeface="微軟正黑體" pitchFamily="34" charset="-120"/>
              <a:cs typeface="Microsoft JhengHei"/>
              <a:sym typeface="Microsoft JhengHei"/>
            </a:endParaRPr>
          </a:p>
          <a:p>
            <a:pPr marL="0" marR="0" lvl="0" indent="0" algn="l" rtl="0">
              <a:lnSpc>
                <a:spcPct val="90000"/>
              </a:lnSpc>
              <a:spcBef>
                <a:spcPts val="0"/>
              </a:spcBef>
              <a:spcAft>
                <a:spcPts val="0"/>
              </a:spcAft>
              <a:buClr>
                <a:schemeClr val="lt1"/>
              </a:buClr>
              <a:buSzPts val="2400"/>
              <a:buFont typeface="Microsoft JhengHei"/>
              <a:buNone/>
            </a:pPr>
            <a:r>
              <a:rPr lang="zh-TW" sz="2400" b="1" dirty="0">
                <a:solidFill>
                  <a:schemeClr val="accent6">
                    <a:lumMod val="75000"/>
                  </a:schemeClr>
                </a:solidFill>
                <a:latin typeface="微軟正黑體" pitchFamily="34" charset="-120"/>
                <a:ea typeface="微軟正黑體" pitchFamily="34" charset="-120"/>
                <a:cs typeface="Microsoft JhengHei"/>
                <a:sym typeface="Microsoft JhengHei"/>
              </a:rPr>
              <a:t>獎金：</a:t>
            </a:r>
            <a:endParaRPr lang="en-US" altLang="zh-TW" sz="2400" b="1" dirty="0">
              <a:solidFill>
                <a:schemeClr val="accent6">
                  <a:lumMod val="75000"/>
                </a:schemeClr>
              </a:solidFill>
              <a:latin typeface="微軟正黑體" pitchFamily="34" charset="-120"/>
              <a:ea typeface="微軟正黑體" pitchFamily="34" charset="-120"/>
              <a:cs typeface="Microsoft JhengHei"/>
              <a:sym typeface="Microsoft JhengHei"/>
            </a:endParaRPr>
          </a:p>
          <a:p>
            <a:pPr marL="0" marR="0" lvl="0" indent="0" algn="l" rtl="0">
              <a:lnSpc>
                <a:spcPct val="90000"/>
              </a:lnSpc>
              <a:spcBef>
                <a:spcPts val="0"/>
              </a:spcBef>
              <a:spcAft>
                <a:spcPts val="0"/>
              </a:spcAft>
              <a:buClr>
                <a:schemeClr val="lt1"/>
              </a:buClr>
              <a:buSzPts val="2400"/>
              <a:buFont typeface="Microsoft JhengHei"/>
              <a:buNone/>
            </a:pPr>
            <a:r>
              <a:rPr lang="zh-TW" sz="2400" dirty="0">
                <a:solidFill>
                  <a:srgbClr val="FF0000"/>
                </a:solidFill>
                <a:latin typeface="微軟正黑體" pitchFamily="34" charset="-120"/>
                <a:ea typeface="微軟正黑體" pitchFamily="34" charset="-120"/>
                <a:cs typeface="Microsoft JhengHei"/>
                <a:sym typeface="Microsoft JhengHei"/>
              </a:rPr>
              <a:t>於全國賽開幕當日現場簽收領據</a:t>
            </a:r>
            <a:endParaRPr sz="2400" dirty="0">
              <a:solidFill>
                <a:srgbClr val="FF0000"/>
              </a:solidFill>
              <a:latin typeface="微軟正黑體" pitchFamily="34" charset="-120"/>
              <a:ea typeface="微軟正黑體" pitchFamily="34" charset="-120"/>
              <a:cs typeface="Microsoft JhengHei"/>
              <a:sym typeface="Microsoft JhengHei"/>
            </a:endParaRPr>
          </a:p>
        </p:txBody>
      </p:sp>
      <p:graphicFrame>
        <p:nvGraphicFramePr>
          <p:cNvPr id="6" name="Google Shape;361;p15">
            <a:extLst>
              <a:ext uri="{FF2B5EF4-FFF2-40B4-BE49-F238E27FC236}">
                <a16:creationId xmlns:a16="http://schemas.microsoft.com/office/drawing/2014/main" id="{17589970-75E5-D432-4B67-C08486BBD1D0}"/>
              </a:ext>
            </a:extLst>
          </p:cNvPr>
          <p:cNvGraphicFramePr/>
          <p:nvPr/>
        </p:nvGraphicFramePr>
        <p:xfrm>
          <a:off x="2936480" y="69581"/>
          <a:ext cx="9160595" cy="6718838"/>
        </p:xfrm>
        <a:graphic>
          <a:graphicData uri="http://schemas.openxmlformats.org/drawingml/2006/table">
            <a:tbl>
              <a:tblPr firstRow="1" firstCol="1" bandRow="1">
                <a:tableStyleId>{7DF18680-E054-41AD-8BC1-D1AEF772440D}</a:tableStyleId>
              </a:tblPr>
              <a:tblGrid>
                <a:gridCol w="647333">
                  <a:extLst>
                    <a:ext uri="{9D8B030D-6E8A-4147-A177-3AD203B41FA5}">
                      <a16:colId xmlns:a16="http://schemas.microsoft.com/office/drawing/2014/main" val="20001"/>
                    </a:ext>
                  </a:extLst>
                </a:gridCol>
                <a:gridCol w="1559369">
                  <a:extLst>
                    <a:ext uri="{9D8B030D-6E8A-4147-A177-3AD203B41FA5}">
                      <a16:colId xmlns:a16="http://schemas.microsoft.com/office/drawing/2014/main" val="20002"/>
                    </a:ext>
                  </a:extLst>
                </a:gridCol>
                <a:gridCol w="3157067">
                  <a:extLst>
                    <a:ext uri="{9D8B030D-6E8A-4147-A177-3AD203B41FA5}">
                      <a16:colId xmlns:a16="http://schemas.microsoft.com/office/drawing/2014/main" val="20003"/>
                    </a:ext>
                  </a:extLst>
                </a:gridCol>
                <a:gridCol w="3796826">
                  <a:extLst>
                    <a:ext uri="{9D8B030D-6E8A-4147-A177-3AD203B41FA5}">
                      <a16:colId xmlns:a16="http://schemas.microsoft.com/office/drawing/2014/main" val="20004"/>
                    </a:ext>
                  </a:extLst>
                </a:gridCol>
              </a:tblGrid>
              <a:tr h="492803">
                <a:tc gridSpan="2">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獎項名稱</a:t>
                      </a:r>
                      <a:endParaRPr sz="1400" u="none" strike="noStrike" cap="none" baseline="0" dirty="0">
                        <a:latin typeface="微軟正黑體" pitchFamily="34" charset="-120"/>
                        <a:ea typeface="微軟正黑體" pitchFamily="34" charset="-120"/>
                        <a:cs typeface="Calibri"/>
                        <a:sym typeface="Calibri"/>
                      </a:endParaRPr>
                    </a:p>
                  </a:txBody>
                  <a:tcPr marL="45225" marR="45225" marT="0" marB="0" anchor="ctr"/>
                </a:tc>
                <a:tc h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獎金、獎盃</a:t>
                      </a:r>
                      <a:endParaRPr sz="14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評分標準</a:t>
                      </a:r>
                      <a:endParaRPr sz="14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0"/>
                  </a:ext>
                </a:extLst>
              </a:tr>
              <a:tr h="583581">
                <a:tc gridSpan="2">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評審團大獎</a:t>
                      </a:r>
                      <a:endParaRPr baseline="0" dirty="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(1隊)</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hMerge="1">
                  <a:txBody>
                    <a:bodyPr/>
                    <a:lstStyle/>
                    <a:p>
                      <a:endParaRPr lang="zh-TW"/>
                    </a:p>
                  </a:txBody>
                  <a:tcP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新台幣50,000元、獎狀每人1只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a:latin typeface="微軟正黑體" pitchFamily="34" charset="-120"/>
                          <a:ea typeface="微軟正黑體" pitchFamily="34" charset="-120"/>
                        </a:rPr>
                        <a:t>技術、設計、創意、簡報及創造價值5項分數加總最高者</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1"/>
                  </a:ext>
                </a:extLst>
              </a:tr>
              <a:tr h="527592">
                <a:tc rowSpan="6">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單項項目</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最佳技術獎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新台幣5,000元、獎狀每人1只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a:latin typeface="微軟正黑體" pitchFamily="34" charset="-120"/>
                          <a:ea typeface="微軟正黑體" pitchFamily="34" charset="-120"/>
                        </a:rPr>
                        <a:t>技術單項分數最高者</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2"/>
                  </a:ext>
                </a:extLst>
              </a:tr>
              <a:tr h="527592">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最佳創意獎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新台幣5,000元、獎狀每人1只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創意單項分數最高者</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3"/>
                  </a:ext>
                </a:extLst>
              </a:tr>
              <a:tr h="527592">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最佳簡報獎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新台幣5,000元、獎狀每人1只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簡報單項分數最高者</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4"/>
                  </a:ext>
                </a:extLst>
              </a:tr>
              <a:tr h="527592">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最佳設計獎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新台幣5,000元、獎狀每人1只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設計呈現單項分數最高者</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5"/>
                  </a:ext>
                </a:extLst>
              </a:tr>
              <a:tr h="791389">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最佳創造價值獎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新台幣5,000元、獎狀每人1只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創造價值呈現單項分數最高者</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6"/>
                  </a:ext>
                </a:extLst>
              </a:tr>
              <a:tr h="587870">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最佳人氣獎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新台幣5,000元、獎狀每人1只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由參賽團隊相互投票，獲最高票者</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7"/>
                  </a:ext>
                </a:extLst>
              </a:tr>
              <a:tr h="1049790">
                <a:tc gridSpan="2">
                  <a:txBody>
                    <a:bodyPr/>
                    <a:lstStyle/>
                    <a:p>
                      <a:pPr marL="0" marR="0" lvl="0" indent="0" algn="ctr" rtl="0">
                        <a:lnSpc>
                          <a:spcPct val="100000"/>
                        </a:lnSpc>
                        <a:spcBef>
                          <a:spcPts val="0"/>
                        </a:spcBef>
                        <a:spcAft>
                          <a:spcPts val="0"/>
                        </a:spcAft>
                        <a:buClr>
                          <a:schemeClr val="dk1"/>
                        </a:buClr>
                        <a:buSzPts val="1600"/>
                        <a:buFont typeface="Calibri"/>
                        <a:buNone/>
                      </a:pPr>
                      <a:r>
                        <a:rPr lang="zh-TW" sz="1600" u="none" strike="noStrike" cap="none" baseline="0" dirty="0">
                          <a:latin typeface="微軟正黑體" pitchFamily="34" charset="-120"/>
                          <a:ea typeface="微軟正黑體" pitchFamily="34" charset="-120"/>
                        </a:rPr>
                        <a:t>佳作</a:t>
                      </a:r>
                      <a:endParaRPr sz="1600" u="none" strike="noStrike" cap="none" baseline="0" dirty="0">
                        <a:latin typeface="微軟正黑體" pitchFamily="34" charset="-120"/>
                        <a:ea typeface="微軟正黑體" pitchFamily="34" charset="-120"/>
                      </a:endParaRPr>
                    </a:p>
                    <a:p>
                      <a:pPr marL="0" marR="0" lvl="0" indent="0" algn="ctr" rtl="0">
                        <a:lnSpc>
                          <a:spcPct val="100000"/>
                        </a:lnSpc>
                        <a:spcBef>
                          <a:spcPts val="0"/>
                        </a:spcBef>
                        <a:spcAft>
                          <a:spcPts val="0"/>
                        </a:spcAft>
                        <a:buClr>
                          <a:schemeClr val="dk1"/>
                        </a:buClr>
                        <a:buSzPts val="1600"/>
                        <a:buFont typeface="Calibri"/>
                        <a:buNone/>
                      </a:pPr>
                      <a:r>
                        <a:rPr lang="zh-TW" sz="1600" u="none" strike="noStrike" cap="none" baseline="0" dirty="0">
                          <a:latin typeface="微軟正黑體" pitchFamily="34" charset="-120"/>
                          <a:ea typeface="微軟正黑體" pitchFamily="34" charset="-120"/>
                        </a:rPr>
                        <a:t>(10隊)</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hMerge="1">
                  <a:txBody>
                    <a:bodyPr/>
                    <a:lstStyle/>
                    <a:p>
                      <a:endParaRPr lang="zh-TW"/>
                    </a:p>
                  </a:txBody>
                  <a:tcP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新台幣2,000元、獎狀每人1只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技術、設計、創意、簡報及創造價值5項分數加總依高低排序，扣除評審團大獎及單項項目獲獎團隊，選出佳作10名。</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8"/>
                  </a:ext>
                </a:extLst>
              </a:tr>
              <a:tr h="1103037">
                <a:tc gridSpan="2">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入選 (</a:t>
                      </a:r>
                      <a:r>
                        <a:rPr lang="en-US" altLang="zh-TW" sz="1600" u="none" strike="noStrike" cap="none" baseline="0" dirty="0">
                          <a:latin typeface="微軟正黑體" pitchFamily="34" charset="-120"/>
                          <a:ea typeface="微軟正黑體" pitchFamily="34" charset="-120"/>
                        </a:rPr>
                        <a:t>8</a:t>
                      </a:r>
                      <a:r>
                        <a:rPr lang="zh-TW" sz="1600" u="none" strike="noStrike" cap="none" baseline="0" dirty="0">
                          <a:latin typeface="微軟正黑體" pitchFamily="34" charset="-120"/>
                          <a:ea typeface="微軟正黑體" pitchFamily="34" charset="-120"/>
                        </a:rPr>
                        <a:t>隊)</a:t>
                      </a:r>
                      <a:endParaRPr baseline="0" dirty="0">
                        <a:latin typeface="微軟正黑體" pitchFamily="34" charset="-120"/>
                        <a:ea typeface="微軟正黑體" pitchFamily="34" charset="-120"/>
                      </a:endParaRPr>
                    </a:p>
                    <a:p>
                      <a:pPr marL="0" marR="0" lvl="0" indent="0" algn="ctr" rtl="0">
                        <a:spcBef>
                          <a:spcPts val="0"/>
                        </a:spcBef>
                        <a:spcAft>
                          <a:spcPts val="0"/>
                        </a:spcAft>
                        <a:buNone/>
                      </a:pPr>
                      <a:r>
                        <a:rPr lang="zh-TW" sz="1400" u="none" strike="noStrike" cap="none" baseline="0" dirty="0">
                          <a:latin typeface="微軟正黑體" pitchFamily="34" charset="-120"/>
                          <a:ea typeface="微軟正黑體" pitchFamily="34" charset="-120"/>
                        </a:rPr>
                        <a:t>(可依評審團決議缺額晉級)</a:t>
                      </a:r>
                      <a:endParaRPr sz="1400" u="none" strike="noStrike" cap="none" baseline="0" dirty="0">
                        <a:latin typeface="微軟正黑體" pitchFamily="34" charset="-120"/>
                        <a:ea typeface="微軟正黑體" pitchFamily="34" charset="-120"/>
                        <a:cs typeface="Calibri"/>
                        <a:sym typeface="Calibri"/>
                      </a:endParaRPr>
                    </a:p>
                  </a:txBody>
                  <a:tcPr marL="45225" marR="45225" marT="0" marB="0" anchor="ctr"/>
                </a:tc>
                <a:tc hMerge="1">
                  <a:txBody>
                    <a:bodyPr/>
                    <a:lstStyle/>
                    <a:p>
                      <a:endParaRPr lang="zh-TW"/>
                    </a:p>
                  </a:txBody>
                  <a:tcP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獎狀每人1只</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除前揭評審團大獎、單項項目獲獎團隊及佳作外，另由主辦單位依技術、設計、創意、簡報及創造價值5項評分項目分數加總後依分數高低選出若干團隊。</a:t>
                      </a:r>
                      <a:endParaRPr sz="1600" u="none" strike="noStrike" cap="none" baseline="0" dirty="0">
                        <a:latin typeface="微軟正黑體" pitchFamily="34" charset="-120"/>
                        <a:ea typeface="微軟正黑體" pitchFamily="34" charset="-120"/>
                        <a:cs typeface="Calibri"/>
                        <a:sym typeface="Calibri"/>
                      </a:endParaRPr>
                    </a:p>
                  </a:txBody>
                  <a:tcPr marL="45225" marR="45225" marT="0" marB="0" anchor="ctr"/>
                </a:tc>
                <a:extLst>
                  <a:ext uri="{0D108BD9-81ED-4DB2-BD59-A6C34878D82A}">
                    <a16:rowId xmlns:a16="http://schemas.microsoft.com/office/drawing/2014/main" val="10009"/>
                  </a:ext>
                </a:extLst>
              </a:tr>
            </a:tbl>
          </a:graphicData>
        </a:graphic>
      </p:graphicFrame>
      <p:pic>
        <p:nvPicPr>
          <p:cNvPr id="8" name="圖片 7">
            <a:extLst>
              <a:ext uri="{FF2B5EF4-FFF2-40B4-BE49-F238E27FC236}">
                <a16:creationId xmlns:a16="http://schemas.microsoft.com/office/drawing/2014/main" id="{8E7E9AEB-373A-4046-944D-8D888620CA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312" y="4348609"/>
            <a:ext cx="2008894" cy="2008894"/>
          </a:xfrm>
          <a:prstGeom prst="rect">
            <a:avLst/>
          </a:prstGeom>
        </p:spPr>
      </p:pic>
      <p:sp>
        <p:nvSpPr>
          <p:cNvPr id="9" name="文字方塊 8">
            <a:extLst>
              <a:ext uri="{FF2B5EF4-FFF2-40B4-BE49-F238E27FC236}">
                <a16:creationId xmlns:a16="http://schemas.microsoft.com/office/drawing/2014/main" id="{B5B3385F-7CBF-47E0-995C-B2FAE6AC8B40}"/>
              </a:ext>
            </a:extLst>
          </p:cNvPr>
          <p:cNvSpPr txBox="1"/>
          <p:nvPr/>
        </p:nvSpPr>
        <p:spPr>
          <a:xfrm>
            <a:off x="544595" y="6192960"/>
            <a:ext cx="1723549" cy="400110"/>
          </a:xfrm>
          <a:prstGeom prst="rect">
            <a:avLst/>
          </a:prstGeom>
          <a:noFill/>
        </p:spPr>
        <p:txBody>
          <a:bodyPr wrap="none" rtlCol="0">
            <a:spAutoFit/>
          </a:bodyPr>
          <a:lstStyle/>
          <a:p>
            <a:r>
              <a:rPr lang="zh-TW" altLang="en-US" sz="2000" b="1" dirty="0">
                <a:solidFill>
                  <a:srgbClr val="FF0000"/>
                </a:solidFill>
                <a:latin typeface="微軟正黑體" pitchFamily="34" charset="-120"/>
                <a:ea typeface="微軟正黑體" pitchFamily="34" charset="-120"/>
              </a:rPr>
              <a:t>中區報名網址</a:t>
            </a:r>
            <a:endParaRPr lang="en-US" altLang="zh-TW" sz="2000" b="1" dirty="0">
              <a:solidFill>
                <a:srgbClr val="FF0000"/>
              </a:solidFill>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id="{28EFE7A4-ADE5-4494-A20A-B5290A2B1BB8}"/>
              </a:ext>
            </a:extLst>
          </p:cNvPr>
          <p:cNvSpPr>
            <a:spLocks noGrp="1"/>
          </p:cNvSpPr>
          <p:nvPr>
            <p:ph type="sldNum" sz="quarter" idx="12"/>
          </p:nvPr>
        </p:nvSpPr>
        <p:spPr/>
        <p:txBody>
          <a:bodyPr/>
          <a:lstStyle/>
          <a:p>
            <a:fld id="{5F21AC4E-9E39-41F9-8F2C-D1A48B915077}" type="slidenum">
              <a:rPr lang="zh-TW" altLang="en-US" smtClean="0">
                <a:latin typeface="微軟正黑體" pitchFamily="34" charset="-120"/>
                <a:ea typeface="微軟正黑體" pitchFamily="34" charset="-120"/>
              </a:rPr>
              <a:pPr/>
              <a:t>12</a:t>
            </a:fld>
            <a:endParaRPr lang="zh-TW" altLang="en-US">
              <a:latin typeface="微軟正黑體" pitchFamily="34" charset="-120"/>
              <a:ea typeface="微軟正黑體" pitchFamily="34" charset="-120"/>
            </a:endParaRPr>
          </a:p>
        </p:txBody>
      </p:sp>
    </p:spTree>
    <p:extLst>
      <p:ext uri="{BB962C8B-B14F-4D97-AF65-F5344CB8AC3E}">
        <p14:creationId xmlns:p14="http://schemas.microsoft.com/office/powerpoint/2010/main" val="326151095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D4AB97DD-B26B-44D1-AD56-3CC4A59CE4C9}"/>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Google Shape;190;p4">
            <a:extLst>
              <a:ext uri="{FF2B5EF4-FFF2-40B4-BE49-F238E27FC236}">
                <a16:creationId xmlns:a16="http://schemas.microsoft.com/office/drawing/2014/main" id="{DAF4A0F0-F224-B280-2B30-405972411D7B}"/>
              </a:ext>
            </a:extLst>
          </p:cNvPr>
          <p:cNvSpPr txBox="1">
            <a:spLocks/>
          </p:cNvSpPr>
          <p:nvPr/>
        </p:nvSpPr>
        <p:spPr>
          <a:xfrm>
            <a:off x="285828" y="686391"/>
            <a:ext cx="1942146"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全國賽</a:t>
            </a:r>
          </a:p>
        </p:txBody>
      </p:sp>
      <p:graphicFrame>
        <p:nvGraphicFramePr>
          <p:cNvPr id="2" name="Google Shape;374;p16">
            <a:extLst>
              <a:ext uri="{FF2B5EF4-FFF2-40B4-BE49-F238E27FC236}">
                <a16:creationId xmlns:a16="http://schemas.microsoft.com/office/drawing/2014/main" id="{F234F8FB-8A6B-C74D-5E07-72EA0B36082D}"/>
              </a:ext>
            </a:extLst>
          </p:cNvPr>
          <p:cNvGraphicFramePr/>
          <p:nvPr/>
        </p:nvGraphicFramePr>
        <p:xfrm>
          <a:off x="2379216" y="130984"/>
          <a:ext cx="9086922" cy="6596033"/>
        </p:xfrm>
        <a:graphic>
          <a:graphicData uri="http://schemas.openxmlformats.org/drawingml/2006/table">
            <a:tbl>
              <a:tblPr firstRow="1" firstCol="1" bandRow="1">
                <a:tableStyleId>{7DF18680-E054-41AD-8BC1-D1AEF772440D}</a:tableStyleId>
              </a:tblPr>
              <a:tblGrid>
                <a:gridCol w="631955">
                  <a:extLst>
                    <a:ext uri="{9D8B030D-6E8A-4147-A177-3AD203B41FA5}">
                      <a16:colId xmlns:a16="http://schemas.microsoft.com/office/drawing/2014/main" val="20001"/>
                    </a:ext>
                  </a:extLst>
                </a:gridCol>
                <a:gridCol w="1987946">
                  <a:extLst>
                    <a:ext uri="{9D8B030D-6E8A-4147-A177-3AD203B41FA5}">
                      <a16:colId xmlns:a16="http://schemas.microsoft.com/office/drawing/2014/main" val="20002"/>
                    </a:ext>
                  </a:extLst>
                </a:gridCol>
                <a:gridCol w="2448665">
                  <a:extLst>
                    <a:ext uri="{9D8B030D-6E8A-4147-A177-3AD203B41FA5}">
                      <a16:colId xmlns:a16="http://schemas.microsoft.com/office/drawing/2014/main" val="20003"/>
                    </a:ext>
                  </a:extLst>
                </a:gridCol>
                <a:gridCol w="4018356">
                  <a:extLst>
                    <a:ext uri="{9D8B030D-6E8A-4147-A177-3AD203B41FA5}">
                      <a16:colId xmlns:a16="http://schemas.microsoft.com/office/drawing/2014/main" val="20004"/>
                    </a:ext>
                  </a:extLst>
                </a:gridCol>
              </a:tblGrid>
              <a:tr h="494858">
                <a:tc gridSpan="2">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獎項名稱</a:t>
                      </a:r>
                      <a:endParaRPr sz="1100" u="none" strike="noStrike" cap="none" baseline="0" dirty="0">
                        <a:latin typeface="微軟正黑體" pitchFamily="34" charset="-120"/>
                        <a:ea typeface="微軟正黑體" pitchFamily="34" charset="-120"/>
                        <a:cs typeface="Calibri"/>
                        <a:sym typeface="Calibri"/>
                      </a:endParaRPr>
                    </a:p>
                  </a:txBody>
                  <a:tcPr marL="51725" marR="51725" marT="0" marB="0" anchor="ctr"/>
                </a:tc>
                <a:tc h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獎金、獎盃</a:t>
                      </a:r>
                      <a:endParaRPr sz="11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評分標準</a:t>
                      </a:r>
                      <a:endParaRPr sz="11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0"/>
                  </a:ext>
                </a:extLst>
              </a:tr>
              <a:tr h="719349">
                <a:tc gridSpan="2">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評審團大獎</a:t>
                      </a:r>
                      <a:endParaRPr baseline="0" dirty="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(1名)</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hMerge="1">
                  <a:txBody>
                    <a:bodyPr/>
                    <a:lstStyle/>
                    <a:p>
                      <a:endParaRPr lang="zh-TW"/>
                    </a:p>
                  </a:txBody>
                  <a:tcPr/>
                </a:tc>
                <a:tc>
                  <a:txBody>
                    <a:bodyPr/>
                    <a:lstStyle/>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新台幣200,000元</a:t>
                      </a:r>
                      <a:endParaRPr baseline="0" dirty="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獎盃1座、獎狀每人1只</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a:latin typeface="微軟正黑體" pitchFamily="34" charset="-120"/>
                          <a:ea typeface="微軟正黑體" pitchFamily="34" charset="-120"/>
                        </a:rPr>
                        <a:t>技術、設計、創意、簡報及創造價值5項分數加總最高者</a:t>
                      </a:r>
                      <a:endParaRPr sz="1600" u="none" strike="noStrike" cap="none" baseline="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1"/>
                  </a:ext>
                </a:extLst>
              </a:tr>
              <a:tr h="719349">
                <a:tc rowSpan="5">
                  <a:txBody>
                    <a:bodyPr/>
                    <a:lstStyle/>
                    <a:p>
                      <a:pPr marL="0" marR="0" lvl="0" indent="0" algn="ctr" rtl="0">
                        <a:spcBef>
                          <a:spcPts val="0"/>
                        </a:spcBef>
                        <a:spcAft>
                          <a:spcPts val="0"/>
                        </a:spcAft>
                        <a:buNone/>
                      </a:pPr>
                      <a:r>
                        <a:rPr lang="zh-TW" sz="1600" u="none" strike="noStrike" cap="none" baseline="0">
                          <a:latin typeface="Times New Roman" pitchFamily="18" charset="0"/>
                          <a:ea typeface="標楷體" pitchFamily="65" charset="-120"/>
                        </a:rPr>
                        <a:t>單項項目</a:t>
                      </a:r>
                      <a:endParaRPr sz="1600" u="none" strike="noStrike" cap="none" baseline="0">
                        <a:latin typeface="Times New Roman" pitchFamily="18" charset="0"/>
                        <a:ea typeface="標楷體" pitchFamily="65" charset="-120"/>
                        <a:cs typeface="Calibri"/>
                        <a:sym typeface="Calibri"/>
                      </a:endParaRPr>
                    </a:p>
                  </a:txBody>
                  <a:tcPr marL="51725" marR="51725" marT="0" marB="0" anchor="ctr"/>
                </a:tc>
                <a:tc>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最佳技術獎</a:t>
                      </a:r>
                      <a:endParaRPr sz="1600" u="none" strike="noStrike" cap="none" baseline="0" dirty="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(1隊)</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新台幣20,000元</a:t>
                      </a:r>
                      <a:endParaRPr baseline="0" dirty="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獎盃1座、獎狀每人1只</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技術單項分數最高者</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2"/>
                  </a:ext>
                </a:extLst>
              </a:tr>
              <a:tr h="719349">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最佳創意獎</a:t>
                      </a:r>
                      <a:endParaRPr baseline="0" dirty="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(1隊)</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新台幣20,000元</a:t>
                      </a:r>
                      <a:endParaRPr baseline="0" dirty="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獎盃1座、獎狀每人1只</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創意單項分數最高者</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3"/>
                  </a:ext>
                </a:extLst>
              </a:tr>
              <a:tr h="719349">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最佳簡報獎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新台幣20,000元</a:t>
                      </a:r>
                      <a:endParaRPr baseline="0" dirty="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獎盃1座、獎狀每人1只</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簡報單項分數最高者</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4"/>
                  </a:ext>
                </a:extLst>
              </a:tr>
              <a:tr h="719349">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最佳設計獎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新台幣20,000元</a:t>
                      </a:r>
                      <a:endParaRPr baseline="0" dirty="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獎盃1座、獎狀每人1只</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設計呈現單項分數最高者</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5"/>
                  </a:ext>
                </a:extLst>
              </a:tr>
              <a:tr h="719349">
                <a:tc vMerge="1">
                  <a:txBody>
                    <a:bodyPr/>
                    <a:lstStyle/>
                    <a:p>
                      <a:endParaRPr lang="zh-TW"/>
                    </a:p>
                  </a:txBody>
                  <a:tcPr/>
                </a:tc>
                <a:tc>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最佳創造價值獎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新台幣20,000元</a:t>
                      </a:r>
                      <a:endParaRPr baseline="0" dirty="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獎盃1座、獎狀每人1只</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創造價值呈現單項分數最高者</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6"/>
                  </a:ext>
                </a:extLst>
              </a:tr>
              <a:tr h="719349">
                <a:tc gridSpan="2">
                  <a:txBody>
                    <a:bodyPr/>
                    <a:lstStyle/>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最佳人氣獎</a:t>
                      </a:r>
                      <a:endParaRPr baseline="0">
                        <a:latin typeface="微軟正黑體" pitchFamily="34" charset="-120"/>
                        <a:ea typeface="微軟正黑體" pitchFamily="34" charset="-120"/>
                      </a:endParaRPr>
                    </a:p>
                    <a:p>
                      <a:pPr marL="0" marR="0" lvl="0" indent="0" algn="ctr" rtl="0">
                        <a:spcBef>
                          <a:spcPts val="0"/>
                        </a:spcBef>
                        <a:spcAft>
                          <a:spcPts val="0"/>
                        </a:spcAft>
                        <a:buNone/>
                      </a:pPr>
                      <a:r>
                        <a:rPr lang="zh-TW" sz="1600" u="none" strike="noStrike" cap="none" baseline="0">
                          <a:latin typeface="微軟正黑體" pitchFamily="34" charset="-120"/>
                          <a:ea typeface="微軟正黑體" pitchFamily="34" charset="-120"/>
                        </a:rPr>
                        <a:t>(1隊)</a:t>
                      </a:r>
                      <a:endParaRPr sz="1600" u="none" strike="noStrike" cap="none" baseline="0">
                        <a:latin typeface="微軟正黑體" pitchFamily="34" charset="-120"/>
                        <a:ea typeface="微軟正黑體" pitchFamily="34" charset="-120"/>
                        <a:cs typeface="Calibri"/>
                        <a:sym typeface="Calibri"/>
                      </a:endParaRPr>
                    </a:p>
                  </a:txBody>
                  <a:tcPr marL="51725" marR="51725" marT="0" marB="0" anchor="ctr"/>
                </a:tc>
                <a:tc hMerge="1">
                  <a:txBody>
                    <a:bodyPr/>
                    <a:lstStyle/>
                    <a:p>
                      <a:endParaRPr lang="zh-TW"/>
                    </a:p>
                  </a:txBody>
                  <a:tcPr/>
                </a:tc>
                <a:tc>
                  <a:txBody>
                    <a:bodyPr/>
                    <a:lstStyle/>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新台幣20,000元</a:t>
                      </a:r>
                      <a:endParaRPr baseline="0" dirty="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dirty="0">
                          <a:latin typeface="微軟正黑體" pitchFamily="34" charset="-120"/>
                          <a:ea typeface="微軟正黑體" pitchFamily="34" charset="-120"/>
                        </a:rPr>
                        <a:t>獎盃1座、獎狀每人1只</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由參賽團隊相互投票，獲最高票者</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7"/>
                  </a:ext>
                </a:extLst>
              </a:tr>
              <a:tr h="1065732">
                <a:tc gridSpan="2">
                  <a:txBody>
                    <a:bodyPr/>
                    <a:lstStyle/>
                    <a:p>
                      <a:pPr marL="0" marR="0" lvl="0" indent="0" algn="ctr" rtl="0">
                        <a:spcBef>
                          <a:spcPts val="0"/>
                        </a:spcBef>
                        <a:spcAft>
                          <a:spcPts val="0"/>
                        </a:spcAft>
                        <a:buNone/>
                      </a:pPr>
                      <a:r>
                        <a:rPr lang="zh-TW" sz="1600" u="none" strike="noStrike" cap="none" baseline="0" dirty="0">
                          <a:latin typeface="微軟正黑體" pitchFamily="34" charset="-120"/>
                          <a:ea typeface="微軟正黑體" pitchFamily="34" charset="-120"/>
                        </a:rPr>
                        <a:t>佳作(5隊)</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tc hMerge="1">
                  <a:txBody>
                    <a:bodyPr/>
                    <a:lstStyle/>
                    <a:p>
                      <a:endParaRPr lang="zh-TW"/>
                    </a:p>
                  </a:txBody>
                  <a:tcPr/>
                </a:tc>
                <a:tc>
                  <a:txBody>
                    <a:bodyPr/>
                    <a:lstStyle/>
                    <a:p>
                      <a:pPr marL="0" marR="0" lvl="0" indent="0" algn="l" rtl="0">
                        <a:spcBef>
                          <a:spcPts val="0"/>
                        </a:spcBef>
                        <a:spcAft>
                          <a:spcPts val="0"/>
                        </a:spcAft>
                        <a:buNone/>
                      </a:pPr>
                      <a:r>
                        <a:rPr lang="zh-TW" sz="1600" u="none" strike="noStrike" cap="none" baseline="0">
                          <a:latin typeface="微軟正黑體" pitchFamily="34" charset="-120"/>
                          <a:ea typeface="微軟正黑體" pitchFamily="34" charset="-120"/>
                        </a:rPr>
                        <a:t>新台幣6,000元</a:t>
                      </a:r>
                      <a:endParaRPr baseline="0">
                        <a:latin typeface="微軟正黑體" pitchFamily="34" charset="-120"/>
                        <a:ea typeface="微軟正黑體" pitchFamily="34" charset="-120"/>
                      </a:endParaRPr>
                    </a:p>
                    <a:p>
                      <a:pPr marL="0" marR="0" lvl="0" indent="0" algn="l" rtl="0">
                        <a:spcBef>
                          <a:spcPts val="0"/>
                        </a:spcBef>
                        <a:spcAft>
                          <a:spcPts val="0"/>
                        </a:spcAft>
                        <a:buNone/>
                      </a:pPr>
                      <a:r>
                        <a:rPr lang="zh-TW" sz="1600" u="none" strike="noStrike" cap="none" baseline="0">
                          <a:latin typeface="微軟正黑體" pitchFamily="34" charset="-120"/>
                          <a:ea typeface="微軟正黑體" pitchFamily="34" charset="-120"/>
                        </a:rPr>
                        <a:t>獎牌1面、獎狀每人1只</a:t>
                      </a:r>
                      <a:endParaRPr sz="1600" u="none" strike="noStrike" cap="none" baseline="0">
                        <a:latin typeface="微軟正黑體" pitchFamily="34" charset="-120"/>
                        <a:ea typeface="微軟正黑體" pitchFamily="34" charset="-120"/>
                        <a:cs typeface="Calibri"/>
                        <a:sym typeface="Calibri"/>
                      </a:endParaRPr>
                    </a:p>
                  </a:txBody>
                  <a:tcPr marL="51725" marR="51725" marT="0" marB="0" anchor="ctr"/>
                </a:tc>
                <a:tc>
                  <a:txBody>
                    <a:bodyPr/>
                    <a:lstStyle/>
                    <a:p>
                      <a:pPr marL="0" marR="0" lvl="0" indent="0" algn="just" rtl="0">
                        <a:spcBef>
                          <a:spcPts val="0"/>
                        </a:spcBef>
                        <a:spcAft>
                          <a:spcPts val="0"/>
                        </a:spcAft>
                        <a:buNone/>
                      </a:pPr>
                      <a:r>
                        <a:rPr lang="zh-TW" sz="1600" u="none" strike="noStrike" cap="none" baseline="0" dirty="0">
                          <a:latin typeface="微軟正黑體" pitchFamily="34" charset="-120"/>
                          <a:ea typeface="微軟正黑體" pitchFamily="34" charset="-120"/>
                        </a:rPr>
                        <a:t>技術、設計、創意、簡報及創造價值5項分數加總依高低排序，扣除評審團大獎及單項項目獲獎團隊，選出佳作5名。</a:t>
                      </a:r>
                      <a:endParaRPr sz="1600" u="none" strike="noStrike" cap="none" baseline="0" dirty="0">
                        <a:latin typeface="微軟正黑體" pitchFamily="34" charset="-120"/>
                        <a:ea typeface="微軟正黑體" pitchFamily="34" charset="-120"/>
                        <a:cs typeface="Calibri"/>
                        <a:sym typeface="Calibri"/>
                      </a:endParaRPr>
                    </a:p>
                  </a:txBody>
                  <a:tcPr marL="51725" marR="51725" marT="0" marB="0" anchor="ctr"/>
                </a:tc>
                <a:extLst>
                  <a:ext uri="{0D108BD9-81ED-4DB2-BD59-A6C34878D82A}">
                    <a16:rowId xmlns:a16="http://schemas.microsoft.com/office/drawing/2014/main" val="10008"/>
                  </a:ext>
                </a:extLst>
              </a:tr>
            </a:tbl>
          </a:graphicData>
        </a:graphic>
      </p:graphicFrame>
      <p:pic>
        <p:nvPicPr>
          <p:cNvPr id="6" name="圖片 5">
            <a:extLst>
              <a:ext uri="{FF2B5EF4-FFF2-40B4-BE49-F238E27FC236}">
                <a16:creationId xmlns:a16="http://schemas.microsoft.com/office/drawing/2014/main" id="{8E7E9AEB-373A-4046-944D-8D888620CA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300" y="1960516"/>
            <a:ext cx="2008894" cy="2008894"/>
          </a:xfrm>
          <a:prstGeom prst="rect">
            <a:avLst/>
          </a:prstGeom>
        </p:spPr>
      </p:pic>
      <p:sp>
        <p:nvSpPr>
          <p:cNvPr id="7" name="文字方塊 6">
            <a:extLst>
              <a:ext uri="{FF2B5EF4-FFF2-40B4-BE49-F238E27FC236}">
                <a16:creationId xmlns:a16="http://schemas.microsoft.com/office/drawing/2014/main" id="{B5B3385F-7CBF-47E0-995C-B2FAE6AC8B40}"/>
              </a:ext>
            </a:extLst>
          </p:cNvPr>
          <p:cNvSpPr txBox="1"/>
          <p:nvPr/>
        </p:nvSpPr>
        <p:spPr>
          <a:xfrm>
            <a:off x="264583" y="3822623"/>
            <a:ext cx="1723549" cy="400110"/>
          </a:xfrm>
          <a:prstGeom prst="rect">
            <a:avLst/>
          </a:prstGeom>
          <a:noFill/>
        </p:spPr>
        <p:txBody>
          <a:bodyPr wrap="none" rtlCol="0">
            <a:spAutoFit/>
          </a:bodyPr>
          <a:lstStyle/>
          <a:p>
            <a:r>
              <a:rPr lang="zh-TW" altLang="en-US" sz="2000" b="1" dirty="0">
                <a:solidFill>
                  <a:srgbClr val="FF0000"/>
                </a:solidFill>
                <a:latin typeface="微軟正黑體" pitchFamily="34" charset="-120"/>
                <a:ea typeface="微軟正黑體" pitchFamily="34" charset="-120"/>
              </a:rPr>
              <a:t>中區報名網址</a:t>
            </a:r>
            <a:endParaRPr lang="en-US" altLang="zh-TW" sz="2000" b="1" dirty="0">
              <a:solidFill>
                <a:srgbClr val="FF0000"/>
              </a:solidFill>
              <a:latin typeface="微軟正黑體" pitchFamily="34" charset="-120"/>
              <a:ea typeface="微軟正黑體" pitchFamily="34" charset="-120"/>
            </a:endParaRPr>
          </a:p>
        </p:txBody>
      </p:sp>
      <p:sp>
        <p:nvSpPr>
          <p:cNvPr id="3" name="投影片編號版面配置區 2">
            <a:extLst>
              <a:ext uri="{FF2B5EF4-FFF2-40B4-BE49-F238E27FC236}">
                <a16:creationId xmlns:a16="http://schemas.microsoft.com/office/drawing/2014/main" id="{292D9515-FA8B-4743-A483-2147047F90EF}"/>
              </a:ext>
            </a:extLst>
          </p:cNvPr>
          <p:cNvSpPr>
            <a:spLocks noGrp="1"/>
          </p:cNvSpPr>
          <p:nvPr>
            <p:ph type="sldNum" sz="quarter" idx="12"/>
          </p:nvPr>
        </p:nvSpPr>
        <p:spPr>
          <a:xfrm>
            <a:off x="9227725" y="6388918"/>
            <a:ext cx="2743200" cy="365125"/>
          </a:xfrm>
        </p:spPr>
        <p:txBody>
          <a:bodyPr/>
          <a:lstStyle/>
          <a:p>
            <a:fld id="{5F21AC4E-9E39-41F9-8F2C-D1A48B915077}" type="slidenum">
              <a:rPr lang="zh-TW" altLang="en-US" smtClean="0"/>
              <a:pPr/>
              <a:t>13</a:t>
            </a:fld>
            <a:endParaRPr lang="zh-TW" altLang="en-US" dirty="0"/>
          </a:p>
        </p:txBody>
      </p:sp>
    </p:spTree>
    <p:extLst>
      <p:ext uri="{BB962C8B-B14F-4D97-AF65-F5344CB8AC3E}">
        <p14:creationId xmlns:p14="http://schemas.microsoft.com/office/powerpoint/2010/main" val="38214037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49B9CCE6-BE13-4942-9998-B19029646A3B}"/>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Google Shape;190;p4">
            <a:extLst>
              <a:ext uri="{FF2B5EF4-FFF2-40B4-BE49-F238E27FC236}">
                <a16:creationId xmlns:a16="http://schemas.microsoft.com/office/drawing/2014/main" id="{E73A0DBB-C74A-D0F6-5339-78D34C34A45E}"/>
              </a:ext>
            </a:extLst>
          </p:cNvPr>
          <p:cNvSpPr txBox="1">
            <a:spLocks/>
          </p:cNvSpPr>
          <p:nvPr/>
        </p:nvSpPr>
        <p:spPr>
          <a:xfrm>
            <a:off x="415231" y="57473"/>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常見問題</a:t>
            </a:r>
          </a:p>
        </p:txBody>
      </p:sp>
      <p:sp>
        <p:nvSpPr>
          <p:cNvPr id="5" name="內容版面配置區 2">
            <a:extLst>
              <a:ext uri="{FF2B5EF4-FFF2-40B4-BE49-F238E27FC236}">
                <a16:creationId xmlns:a16="http://schemas.microsoft.com/office/drawing/2014/main" id="{20397530-AB5E-A449-25D1-EBD356ECEDEA}"/>
              </a:ext>
            </a:extLst>
          </p:cNvPr>
          <p:cNvSpPr txBox="1">
            <a:spLocks/>
          </p:cNvSpPr>
          <p:nvPr/>
        </p:nvSpPr>
        <p:spPr>
          <a:xfrm>
            <a:off x="610503" y="957815"/>
            <a:ext cx="11050868" cy="193364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超過報到時間處理方式</a:t>
            </a:r>
            <a:r>
              <a:rPr lang="en-US" altLang="zh-TW" sz="2500" b="1" dirty="0">
                <a:solidFill>
                  <a:schemeClr val="bg2">
                    <a:lumMod val="10000"/>
                  </a:schemeClr>
                </a:solidFill>
                <a:latin typeface="微軟正黑體" panose="020B0604030504040204" pitchFamily="34" charset="-120"/>
                <a:ea typeface="微軟正黑體" panose="020B0604030504040204" pitchFamily="34" charset="-120"/>
              </a:rPr>
              <a:t>?</a:t>
            </a:r>
          </a:p>
          <a:p>
            <a:pPr marL="0" indent="0">
              <a:lnSpc>
                <a:spcPct val="150000"/>
              </a:lnSpc>
              <a:spcBef>
                <a:spcPts val="0"/>
              </a:spcBef>
              <a:buSzPts val="2800"/>
              <a:buNone/>
            </a:pPr>
            <a:r>
              <a:rPr lang="zh-TW" altLang="en-US" sz="2500" b="1" dirty="0">
                <a:solidFill>
                  <a:schemeClr val="accent1">
                    <a:lumMod val="75000"/>
                  </a:schemeClr>
                </a:solidFill>
                <a:latin typeface="微軟正黑體" panose="020B0604030504040204" pitchFamily="34" charset="-120"/>
                <a:ea typeface="微軟正黑體" panose="020B0604030504040204" pitchFamily="34" charset="-120"/>
              </a:rPr>
              <a:t>答</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：主辦單位若有提供交通車服務，若選手搭乘交通車，交通車啟程時由工作人員逐一核對並協助報到，除了搭乘交通車以外的選手，一律以</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9:00</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為報到截止時間，且團隊</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(2</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人以上</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於公布競賽題目前，完成報到才具備參賽資格，若組員於抽題後才報到即放棄參賽資格。</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zh-TW" altLang="en-US" sz="2500" dirty="0">
                <a:solidFill>
                  <a:srgbClr val="FF0000"/>
                </a:solidFill>
                <a:latin typeface="微軟正黑體" panose="020B0604030504040204" pitchFamily="34" charset="-120"/>
                <a:ea typeface="微軟正黑體" panose="020B0604030504040204" pitchFamily="34" charset="-120"/>
              </a:rPr>
              <a:t>範例</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兩人組</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 </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選手於</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9:00</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前完成報到，</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B</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於抽題前完成報到</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&gt;</a:t>
            </a:r>
            <a:r>
              <a:rPr lang="zh-TW" altLang="en-US" sz="2500" b="1" dirty="0">
                <a:solidFill>
                  <a:srgbClr val="FF0000"/>
                </a:solidFill>
                <a:latin typeface="微軟正黑體" panose="020B0604030504040204" pitchFamily="34" charset="-120"/>
                <a:ea typeface="微軟正黑體" panose="020B0604030504040204" pitchFamily="34" charset="-120"/>
              </a:rPr>
              <a:t>即可參賽</a:t>
            </a:r>
            <a:endParaRPr lang="en-US" altLang="zh-TW" sz="2500" b="1" dirty="0">
              <a:solidFill>
                <a:srgbClr val="FF0000"/>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兩人組</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 </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選手於</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9:00</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前完成報到，</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B</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未於抽題前完成報到＞</a:t>
            </a:r>
            <a:r>
              <a:rPr lang="zh-TW" altLang="en-US" sz="2500" b="1" dirty="0">
                <a:solidFill>
                  <a:srgbClr val="FF0000"/>
                </a:solidFill>
                <a:latin typeface="微軟正黑體" panose="020B0604030504040204" pitchFamily="34" charset="-120"/>
                <a:ea typeface="微軟正黑體" panose="020B0604030504040204" pitchFamily="34" charset="-120"/>
              </a:rPr>
              <a:t>該隊失去參賽資格</a:t>
            </a:r>
            <a:endParaRPr lang="en-US" altLang="zh-TW" sz="2500" b="1" dirty="0">
              <a:solidFill>
                <a:srgbClr val="FF0000"/>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三人組</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 </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選手於</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9:00</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前完成報到，</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B</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於抽題前完成報到，</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C</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未報到</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&gt;</a:t>
            </a:r>
            <a:r>
              <a:rPr lang="zh-TW" altLang="en-US" sz="2500" b="1" dirty="0">
                <a:solidFill>
                  <a:srgbClr val="FF0000"/>
                </a:solidFill>
                <a:latin typeface="微軟正黑體" panose="020B0604030504040204" pitchFamily="34" charset="-120"/>
                <a:ea typeface="微軟正黑體" panose="020B0604030504040204" pitchFamily="34" charset="-120"/>
              </a:rPr>
              <a:t>該隊仍可參賽，</a:t>
            </a:r>
            <a:r>
              <a:rPr lang="en-US" altLang="zh-TW" sz="2500" b="1" dirty="0">
                <a:solidFill>
                  <a:srgbClr val="FF0000"/>
                </a:solidFill>
                <a:latin typeface="微軟正黑體" panose="020B0604030504040204" pitchFamily="34" charset="-120"/>
                <a:ea typeface="微軟正黑體" panose="020B0604030504040204" pitchFamily="34" charset="-120"/>
              </a:rPr>
              <a:t>C</a:t>
            </a:r>
            <a:r>
              <a:rPr lang="zh-TW" altLang="en-US" sz="2500" b="1" dirty="0">
                <a:solidFill>
                  <a:srgbClr val="FF0000"/>
                </a:solidFill>
                <a:latin typeface="微軟正黑體" panose="020B0604030504040204" pitchFamily="34" charset="-120"/>
                <a:ea typeface="微軟正黑體" panose="020B0604030504040204" pitchFamily="34" charset="-120"/>
              </a:rPr>
              <a:t>選手放棄競賽資格。</a:t>
            </a:r>
            <a:endParaRPr lang="en-US" altLang="zh-TW" sz="2500" b="1" dirty="0">
              <a:solidFill>
                <a:srgbClr val="FF0000"/>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endParaRPr lang="zh-TW" altLang="en-US" sz="2500" dirty="0">
              <a:solidFill>
                <a:schemeClr val="bg2">
                  <a:lumMod val="10000"/>
                </a:schemeClr>
              </a:solidFill>
              <a:latin typeface="微軟正黑體" panose="020B0604030504040204" pitchFamily="34" charset="-120"/>
              <a:ea typeface="微軟正黑體" panose="020B0604030504040204" pitchFamily="34" charset="-120"/>
            </a:endParaRPr>
          </a:p>
        </p:txBody>
      </p:sp>
      <p:sp>
        <p:nvSpPr>
          <p:cNvPr id="2" name="投影片編號版面配置區 1">
            <a:extLst>
              <a:ext uri="{FF2B5EF4-FFF2-40B4-BE49-F238E27FC236}">
                <a16:creationId xmlns:a16="http://schemas.microsoft.com/office/drawing/2014/main" id="{34D22792-CCDB-4036-9153-DE0E98C13BDB}"/>
              </a:ext>
            </a:extLst>
          </p:cNvPr>
          <p:cNvSpPr>
            <a:spLocks noGrp="1"/>
          </p:cNvSpPr>
          <p:nvPr>
            <p:ph type="sldNum" sz="quarter" idx="12"/>
          </p:nvPr>
        </p:nvSpPr>
        <p:spPr/>
        <p:txBody>
          <a:bodyPr/>
          <a:lstStyle/>
          <a:p>
            <a:fld id="{5F21AC4E-9E39-41F9-8F2C-D1A48B915077}" type="slidenum">
              <a:rPr lang="zh-TW" altLang="en-US" smtClean="0"/>
              <a:pPr/>
              <a:t>14</a:t>
            </a:fld>
            <a:endParaRPr lang="zh-TW" altLang="en-US"/>
          </a:p>
        </p:txBody>
      </p:sp>
    </p:spTree>
    <p:extLst>
      <p:ext uri="{BB962C8B-B14F-4D97-AF65-F5344CB8AC3E}">
        <p14:creationId xmlns:p14="http://schemas.microsoft.com/office/powerpoint/2010/main" val="171294475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49B9CCE6-BE13-4942-9998-B19029646A3B}"/>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Google Shape;190;p4">
            <a:extLst>
              <a:ext uri="{FF2B5EF4-FFF2-40B4-BE49-F238E27FC236}">
                <a16:creationId xmlns:a16="http://schemas.microsoft.com/office/drawing/2014/main" id="{E73A0DBB-C74A-D0F6-5339-78D34C34A45E}"/>
              </a:ext>
            </a:extLst>
          </p:cNvPr>
          <p:cNvSpPr txBox="1">
            <a:spLocks/>
          </p:cNvSpPr>
          <p:nvPr/>
        </p:nvSpPr>
        <p:spPr>
          <a:xfrm>
            <a:off x="924683" y="327508"/>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常見問題</a:t>
            </a:r>
          </a:p>
        </p:txBody>
      </p:sp>
      <p:sp>
        <p:nvSpPr>
          <p:cNvPr id="6" name="內容版面配置區 2">
            <a:extLst>
              <a:ext uri="{FF2B5EF4-FFF2-40B4-BE49-F238E27FC236}">
                <a16:creationId xmlns:a16="http://schemas.microsoft.com/office/drawing/2014/main" id="{965E5E39-1B19-42B1-8FF4-8DC005BAADC1}"/>
              </a:ext>
            </a:extLst>
          </p:cNvPr>
          <p:cNvSpPr txBox="1">
            <a:spLocks/>
          </p:cNvSpPr>
          <p:nvPr/>
        </p:nvSpPr>
        <p:spPr>
          <a:xfrm>
            <a:off x="924683" y="1405734"/>
            <a:ext cx="10732696" cy="18296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rPr>
              <a:t>進出競賽會場是否需有相關檢查動作</a:t>
            </a:r>
            <a:r>
              <a:rPr lang="en-US" altLang="zh-TW" sz="2500" b="1" dirty="0">
                <a:solidFill>
                  <a:schemeClr val="bg2">
                    <a:lumMod val="10000"/>
                  </a:schemeClr>
                </a:solidFill>
              </a:rPr>
              <a:t>?</a:t>
            </a:r>
          </a:p>
          <a:p>
            <a:pPr marL="0" indent="0">
              <a:lnSpc>
                <a:spcPct val="150000"/>
              </a:lnSpc>
              <a:spcBef>
                <a:spcPts val="0"/>
              </a:spcBef>
              <a:buSzPts val="2800"/>
              <a:buNone/>
            </a:pPr>
            <a:r>
              <a:rPr lang="zh-TW" altLang="en-US" sz="2500" b="1" dirty="0">
                <a:solidFill>
                  <a:schemeClr val="accent1">
                    <a:lumMod val="75000"/>
                  </a:schemeClr>
                </a:solidFill>
              </a:rPr>
              <a:t>答</a:t>
            </a:r>
            <a:r>
              <a:rPr lang="zh-TW" altLang="en-US" sz="2500" dirty="0">
                <a:solidFill>
                  <a:schemeClr val="bg2">
                    <a:lumMod val="10000"/>
                  </a:schemeClr>
                </a:solidFill>
              </a:rPr>
              <a:t>：以信任參賽學生為原則，報到及進出競賽會場皆無需檢查行李，</a:t>
            </a:r>
            <a:endParaRPr lang="en-US" altLang="zh-TW" sz="2500" dirty="0">
              <a:solidFill>
                <a:schemeClr val="bg2">
                  <a:lumMod val="10000"/>
                </a:schemeClr>
              </a:solidFill>
            </a:endParaRPr>
          </a:p>
          <a:p>
            <a:pPr marL="0" indent="0">
              <a:lnSpc>
                <a:spcPct val="150000"/>
              </a:lnSpc>
              <a:spcBef>
                <a:spcPts val="0"/>
              </a:spcBef>
              <a:buSzPts val="2800"/>
              <a:buNone/>
            </a:pPr>
            <a:r>
              <a:rPr lang="zh-TW" altLang="en-US" sz="2500" dirty="0">
                <a:solidFill>
                  <a:schemeClr val="bg2">
                    <a:lumMod val="10000"/>
                  </a:schemeClr>
                </a:solidFill>
              </a:rPr>
              <a:t>        唯</a:t>
            </a:r>
            <a:r>
              <a:rPr lang="en-US" altLang="zh-TW" sz="2500" u="sng" dirty="0">
                <a:solidFill>
                  <a:srgbClr val="FF0000"/>
                </a:solidFill>
              </a:rPr>
              <a:t>9:00-21:00</a:t>
            </a:r>
            <a:r>
              <a:rPr lang="zh-TW" altLang="en-US" sz="2500" u="sng" dirty="0">
                <a:solidFill>
                  <a:schemeClr val="bg2">
                    <a:lumMod val="10000"/>
                  </a:schemeClr>
                </a:solidFill>
              </a:rPr>
              <a:t>間離開競賽會場者，需向主辦單位報備。</a:t>
            </a:r>
            <a:endParaRPr lang="en-US" altLang="zh-TW" sz="2500" u="sng" dirty="0">
              <a:solidFill>
                <a:schemeClr val="bg2">
                  <a:lumMod val="10000"/>
                </a:schemeClr>
              </a:solidFill>
            </a:endParaRPr>
          </a:p>
          <a:p>
            <a:pPr marL="0" indent="0">
              <a:lnSpc>
                <a:spcPct val="150000"/>
              </a:lnSpc>
              <a:spcBef>
                <a:spcPts val="0"/>
              </a:spcBef>
              <a:buSzPts val="2800"/>
              <a:buNone/>
            </a:pPr>
            <a:endParaRPr lang="en-US" altLang="zh-TW" sz="2500" u="sng" dirty="0">
              <a:solidFill>
                <a:schemeClr val="bg2">
                  <a:lumMod val="10000"/>
                </a:schemeClr>
              </a:solidFill>
            </a:endParaRPr>
          </a:p>
        </p:txBody>
      </p:sp>
      <p:sp>
        <p:nvSpPr>
          <p:cNvPr id="2" name="投影片編號版面配置區 1">
            <a:extLst>
              <a:ext uri="{FF2B5EF4-FFF2-40B4-BE49-F238E27FC236}">
                <a16:creationId xmlns:a16="http://schemas.microsoft.com/office/drawing/2014/main" id="{34D22792-CCDB-4036-9153-DE0E98C13BDB}"/>
              </a:ext>
            </a:extLst>
          </p:cNvPr>
          <p:cNvSpPr>
            <a:spLocks noGrp="1"/>
          </p:cNvSpPr>
          <p:nvPr>
            <p:ph type="sldNum" sz="quarter" idx="12"/>
          </p:nvPr>
        </p:nvSpPr>
        <p:spPr/>
        <p:txBody>
          <a:bodyPr/>
          <a:lstStyle/>
          <a:p>
            <a:fld id="{5F21AC4E-9E39-41F9-8F2C-D1A48B915077}" type="slidenum">
              <a:rPr lang="zh-TW" altLang="en-US" smtClean="0"/>
              <a:pPr/>
              <a:t>15</a:t>
            </a:fld>
            <a:endParaRPr lang="zh-TW" altLang="en-US"/>
          </a:p>
        </p:txBody>
      </p:sp>
      <p:sp>
        <p:nvSpPr>
          <p:cNvPr id="8" name="內容版面配置區 2">
            <a:extLst>
              <a:ext uri="{FF2B5EF4-FFF2-40B4-BE49-F238E27FC236}">
                <a16:creationId xmlns:a16="http://schemas.microsoft.com/office/drawing/2014/main" id="{A0E20CF0-38B9-4135-AE4A-7DF6B5C89DD5}"/>
              </a:ext>
            </a:extLst>
          </p:cNvPr>
          <p:cNvSpPr txBox="1">
            <a:spLocks/>
          </p:cNvSpPr>
          <p:nvPr/>
        </p:nvSpPr>
        <p:spPr>
          <a:xfrm>
            <a:off x="959637" y="3982555"/>
            <a:ext cx="10732696" cy="18296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dirty="0">
                <a:solidFill>
                  <a:schemeClr val="bg2">
                    <a:lumMod val="10000"/>
                  </a:schemeClr>
                </a:solidFill>
              </a:rPr>
              <a:t>辦理單位不提供電腦、延長線及轉接頭，請參加者自行準備。</a:t>
            </a:r>
            <a:endParaRPr lang="en-US" altLang="zh-TW" sz="2500" dirty="0">
              <a:solidFill>
                <a:schemeClr val="bg2">
                  <a:lumMod val="10000"/>
                </a:schemeClr>
              </a:solidFill>
            </a:endParaRPr>
          </a:p>
          <a:p>
            <a:pPr marL="0" indent="0">
              <a:lnSpc>
                <a:spcPct val="150000"/>
              </a:lnSpc>
              <a:spcBef>
                <a:spcPts val="0"/>
              </a:spcBef>
              <a:buSzPts val="2800"/>
              <a:buNone/>
            </a:pPr>
            <a:r>
              <a:rPr lang="zh-TW" altLang="en-US" sz="2500" dirty="0">
                <a:solidFill>
                  <a:schemeClr val="bg2">
                    <a:lumMod val="10000"/>
                  </a:schemeClr>
                </a:solidFill>
              </a:rPr>
              <a:t>    </a:t>
            </a:r>
            <a:r>
              <a:rPr lang="en-US" altLang="zh-TW" sz="2500" dirty="0">
                <a:solidFill>
                  <a:schemeClr val="bg2">
                    <a:lumMod val="10000"/>
                  </a:schemeClr>
                </a:solidFill>
              </a:rPr>
              <a:t>(</a:t>
            </a:r>
            <a:r>
              <a:rPr lang="zh-TW" altLang="en-US" sz="2500" dirty="0">
                <a:solidFill>
                  <a:schemeClr val="bg2">
                    <a:lumMod val="10000"/>
                  </a:schemeClr>
                </a:solidFill>
              </a:rPr>
              <a:t>中區</a:t>
            </a:r>
            <a:r>
              <a:rPr lang="en-US" altLang="zh-TW" sz="2500" dirty="0">
                <a:solidFill>
                  <a:schemeClr val="bg2">
                    <a:lumMod val="10000"/>
                  </a:schemeClr>
                </a:solidFill>
              </a:rPr>
              <a:t>/</a:t>
            </a:r>
            <a:r>
              <a:rPr lang="zh-TW" altLang="en-US" sz="2500" dirty="0">
                <a:solidFill>
                  <a:schemeClr val="bg2">
                    <a:lumMod val="10000"/>
                  </a:schemeClr>
                </a:solidFill>
              </a:rPr>
              <a:t>南區場地因現場用電安全考量，參賽者不得再接延長線</a:t>
            </a:r>
            <a:r>
              <a:rPr lang="en-US" altLang="zh-TW" sz="2500" dirty="0">
                <a:solidFill>
                  <a:schemeClr val="bg2">
                    <a:lumMod val="10000"/>
                  </a:schemeClr>
                </a:solidFill>
              </a:rPr>
              <a:t>)</a:t>
            </a:r>
            <a:r>
              <a:rPr lang="zh-TW" altLang="en-US" sz="2500" dirty="0">
                <a:solidFill>
                  <a:schemeClr val="bg2">
                    <a:lumMod val="10000"/>
                  </a:schemeClr>
                </a:solidFill>
              </a:rPr>
              <a:t>。</a:t>
            </a:r>
            <a:endParaRPr lang="en-US" altLang="zh-TW" sz="2500" u="sng" dirty="0">
              <a:solidFill>
                <a:schemeClr val="bg2">
                  <a:lumMod val="10000"/>
                </a:schemeClr>
              </a:solidFill>
            </a:endParaRPr>
          </a:p>
        </p:txBody>
      </p:sp>
    </p:spTree>
    <p:extLst>
      <p:ext uri="{BB962C8B-B14F-4D97-AF65-F5344CB8AC3E}">
        <p14:creationId xmlns:p14="http://schemas.microsoft.com/office/powerpoint/2010/main" val="25243998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1A337866-8794-4636-BFAC-48F08D54AEA9}"/>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內容版面配置區 2">
            <a:extLst>
              <a:ext uri="{FF2B5EF4-FFF2-40B4-BE49-F238E27FC236}">
                <a16:creationId xmlns:a16="http://schemas.microsoft.com/office/drawing/2014/main" id="{831FBFDE-94EF-CE22-9F74-843791EBB4AF}"/>
              </a:ext>
            </a:extLst>
          </p:cNvPr>
          <p:cNvSpPr txBox="1">
            <a:spLocks/>
          </p:cNvSpPr>
          <p:nvPr/>
        </p:nvSpPr>
        <p:spPr>
          <a:xfrm>
            <a:off x="1117708" y="1598751"/>
            <a:ext cx="10837508" cy="464118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賽前能否更換團隊組員</a:t>
            </a:r>
            <a:r>
              <a:rPr lang="en-US" altLang="zh-TW" sz="2500" b="1" dirty="0">
                <a:solidFill>
                  <a:schemeClr val="bg2">
                    <a:lumMod val="10000"/>
                  </a:schemeClr>
                </a:solidFill>
                <a:latin typeface="微軟正黑體" panose="020B0604030504040204" pitchFamily="34" charset="-120"/>
                <a:ea typeface="微軟正黑體" panose="020B0604030504040204" pitchFamily="34" charset="-120"/>
              </a:rPr>
              <a:t>?</a:t>
            </a:r>
          </a:p>
          <a:p>
            <a:pPr marL="0" indent="0">
              <a:lnSpc>
                <a:spcPct val="150000"/>
              </a:lnSpc>
              <a:spcBef>
                <a:spcPts val="0"/>
              </a:spcBef>
              <a:buSzPts val="2800"/>
              <a:buFont typeface="Arial" panose="020B0604020202020204" pitchFamily="34" charset="0"/>
              <a:buNone/>
            </a:pPr>
            <a:r>
              <a:rPr lang="zh-TW" altLang="en-US" sz="2500" b="1" dirty="0">
                <a:solidFill>
                  <a:schemeClr val="accent1">
                    <a:lumMod val="75000"/>
                  </a:schemeClr>
                </a:solidFill>
                <a:latin typeface="微軟正黑體" panose="020B0604030504040204" pitchFamily="34" charset="-120"/>
                <a:ea typeface="微軟正黑體" panose="020B0604030504040204" pitchFamily="34" charset="-120"/>
              </a:rPr>
              <a:t>答</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Font typeface="Arial" panose="020B0604020202020204" pitchFamily="34" charset="0"/>
              <a:buNone/>
            </a:pP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1.</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分區賽隊伍如遇不可抗力因素，造成</a:t>
            </a:r>
            <a:r>
              <a:rPr lang="en-US" altLang="zh-TW" sz="2500" b="1" dirty="0">
                <a:solidFill>
                  <a:schemeClr val="accent1">
                    <a:lumMod val="75000"/>
                  </a:schemeClr>
                </a:solidFill>
                <a:latin typeface="微軟正黑體" panose="020B0604030504040204" pitchFamily="34" charset="-120"/>
                <a:ea typeface="微軟正黑體" panose="020B0604030504040204" pitchFamily="34" charset="-120"/>
              </a:rPr>
              <a:t>113/4/27(</a:t>
            </a:r>
            <a:r>
              <a:rPr lang="zh-TW" altLang="en-US" sz="2500" b="1" dirty="0">
                <a:solidFill>
                  <a:schemeClr val="accent1">
                    <a:lumMod val="75000"/>
                  </a:schemeClr>
                </a:solidFill>
                <a:latin typeface="微軟正黑體" panose="020B0604030504040204" pitchFamily="34" charset="-120"/>
                <a:ea typeface="微軟正黑體" panose="020B0604030504040204" pitchFamily="34" charset="-120"/>
              </a:rPr>
              <a:t>六</a:t>
            </a:r>
            <a:r>
              <a:rPr lang="en-US" altLang="zh-TW" sz="2500" b="1" dirty="0">
                <a:solidFill>
                  <a:schemeClr val="accent1">
                    <a:lumMod val="75000"/>
                  </a:schemeClr>
                </a:solidFill>
                <a:latin typeface="微軟正黑體" panose="020B0604030504040204" pitchFamily="34" charset="-120"/>
                <a:ea typeface="微軟正黑體" panose="020B0604030504040204" pitchFamily="34" charset="-120"/>
              </a:rPr>
              <a:t>)09:00</a:t>
            </a:r>
            <a:r>
              <a:rPr lang="zh-TW" altLang="en-US" sz="2500" dirty="0">
                <a:latin typeface="微軟正黑體" panose="020B0604030504040204" pitchFamily="34" charset="-120"/>
                <a:ea typeface="微軟正黑體" panose="020B0604030504040204" pitchFamily="34" charset="-120"/>
              </a:rPr>
              <a:t>隊友無法報到時，基於公平原則，獲分區主辦單位同意，該組得更換隊友參賽</a:t>
            </a:r>
            <a:r>
              <a:rPr lang="en-US" altLang="zh-TW" sz="2500" dirty="0">
                <a:latin typeface="微軟正黑體" panose="020B0604030504040204" pitchFamily="34" charset="-120"/>
                <a:ea typeface="微軟正黑體" panose="020B0604030504040204" pitchFamily="34" charset="-120"/>
              </a:rPr>
              <a:t>(</a:t>
            </a:r>
            <a:r>
              <a:rPr lang="zh-TW" altLang="en-US" sz="2500" b="1" dirty="0">
                <a:solidFill>
                  <a:schemeClr val="accent1">
                    <a:lumMod val="75000"/>
                  </a:schemeClr>
                </a:solidFill>
                <a:latin typeface="微軟正黑體" panose="020B0604030504040204" pitchFamily="34" charset="-120"/>
                <a:ea typeface="微軟正黑體" panose="020B0604030504040204" pitchFamily="34" charset="-120"/>
              </a:rPr>
              <a:t>至少</a:t>
            </a:r>
            <a:r>
              <a:rPr lang="en-US" altLang="zh-TW" sz="2500" b="1" dirty="0">
                <a:solidFill>
                  <a:schemeClr val="accent1">
                    <a:lumMod val="75000"/>
                  </a:schemeClr>
                </a:solidFill>
                <a:latin typeface="微軟正黑體" panose="020B0604030504040204" pitchFamily="34" charset="-120"/>
                <a:ea typeface="微軟正黑體" panose="020B0604030504040204" pitchFamily="34" charset="-120"/>
              </a:rPr>
              <a:t>1</a:t>
            </a:r>
            <a:r>
              <a:rPr lang="zh-TW" altLang="en-US" sz="2500" b="1" dirty="0">
                <a:solidFill>
                  <a:schemeClr val="accent1">
                    <a:lumMod val="75000"/>
                  </a:schemeClr>
                </a:solidFill>
                <a:latin typeface="微軟正黑體" panose="020B0604030504040204" pitchFamily="34" charset="-120"/>
                <a:ea typeface="微軟正黑體" panose="020B0604030504040204" pitchFamily="34" charset="-120"/>
              </a:rPr>
              <a:t>人</a:t>
            </a:r>
            <a:r>
              <a:rPr lang="zh-TW" altLang="en-US" sz="2500" dirty="0">
                <a:latin typeface="微軟正黑體" panose="020B0604030504040204" pitchFamily="34" charset="-120"/>
                <a:ea typeface="微軟正黑體" panose="020B0604030504040204" pitchFamily="34" charset="-120"/>
              </a:rPr>
              <a:t>需為原報名隊員</a:t>
            </a:r>
            <a:r>
              <a:rPr lang="en-US" altLang="zh-TW" sz="2500" dirty="0">
                <a:latin typeface="微軟正黑體" panose="020B0604030504040204" pitchFamily="34" charset="-120"/>
                <a:ea typeface="微軟正黑體" panose="020B0604030504040204" pitchFamily="34" charset="-120"/>
              </a:rPr>
              <a:t>)</a:t>
            </a:r>
            <a:r>
              <a:rPr lang="zh-TW" altLang="en-US" sz="2500" dirty="0">
                <a:latin typeface="微軟正黑體" panose="020B0604030504040204" pitchFamily="34" charset="-120"/>
                <a:ea typeface="微軟正黑體" panose="020B0604030504040204" pitchFamily="34" charset="-120"/>
              </a:rPr>
              <a:t>。</a:t>
            </a:r>
            <a:endParaRPr lang="en-US" altLang="zh-TW" sz="2500" dirty="0">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Font typeface="Arial" panose="020B0604020202020204" pitchFamily="34" charset="0"/>
              <a:buNone/>
            </a:pPr>
            <a:endParaRPr lang="en-US" altLang="zh-TW" sz="18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Font typeface="Arial" panose="020B0604020202020204" pitchFamily="34" charset="0"/>
              <a:buNone/>
            </a:pP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2.</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晉級團隊於</a:t>
            </a:r>
            <a:r>
              <a:rPr lang="en-US" altLang="zh-TW" sz="2500" b="1" dirty="0">
                <a:solidFill>
                  <a:schemeClr val="accent1">
                    <a:lumMod val="75000"/>
                  </a:schemeClr>
                </a:solidFill>
                <a:latin typeface="微軟正黑體" panose="020B0604030504040204" pitchFamily="34" charset="-120"/>
                <a:ea typeface="微軟正黑體" panose="020B0604030504040204" pitchFamily="34" charset="-120"/>
              </a:rPr>
              <a:t>113/5/6(</a:t>
            </a:r>
            <a:r>
              <a:rPr lang="zh-TW" altLang="en-US" sz="2500" b="1" dirty="0">
                <a:solidFill>
                  <a:schemeClr val="accent1">
                    <a:lumMod val="75000"/>
                  </a:schemeClr>
                </a:solidFill>
                <a:latin typeface="微軟正黑體" panose="020B0604030504040204" pitchFamily="34" charset="-120"/>
                <a:ea typeface="微軟正黑體" panose="020B0604030504040204" pitchFamily="34" charset="-120"/>
              </a:rPr>
              <a:t>一</a:t>
            </a:r>
            <a:r>
              <a:rPr lang="en-US" altLang="zh-TW" sz="2500" b="1" dirty="0">
                <a:solidFill>
                  <a:schemeClr val="accent1">
                    <a:lumMod val="75000"/>
                  </a:schemeClr>
                </a:solidFill>
                <a:latin typeface="微軟正黑體" panose="020B0604030504040204" pitchFamily="34" charset="-120"/>
                <a:ea typeface="微軟正黑體" panose="020B0604030504040204" pitchFamily="34" charset="-120"/>
              </a:rPr>
              <a:t>)17:00</a:t>
            </a:r>
            <a:r>
              <a:rPr lang="zh-TW" altLang="en-US" sz="2500" b="1" dirty="0">
                <a:solidFill>
                  <a:schemeClr val="accent1">
                    <a:lumMod val="75000"/>
                  </a:schemeClr>
                </a:solidFill>
                <a:latin typeface="微軟正黑體" panose="020B0604030504040204" pitchFamily="34" charset="-120"/>
                <a:ea typeface="微軟正黑體" panose="020B0604030504040204" pitchFamily="34" charset="-120"/>
              </a:rPr>
              <a:t>前</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可向</a:t>
            </a:r>
            <a:r>
              <a:rPr lang="zh-TW" altLang="en-US" sz="2400" b="1" dirty="0">
                <a:latin typeface="微軟正黑體" panose="020B0604030504040204" pitchFamily="34" charset="-120"/>
                <a:ea typeface="微軟正黑體" panose="020B0604030504040204" pitchFamily="34" charset="-120"/>
              </a:rPr>
              <a:t>原分區賽主辦學校</a:t>
            </a:r>
            <a:r>
              <a:rPr lang="zh-TW" altLang="en-US" sz="2400" dirty="0">
                <a:latin typeface="微軟正黑體" panose="020B0604030504040204" pitchFamily="34" charset="-120"/>
                <a:ea typeface="微軟正黑體" panose="020B0604030504040204" pitchFamily="34" charset="-120"/>
              </a:rPr>
              <a:t>申請隊員異動</a:t>
            </a:r>
            <a:r>
              <a:rPr lang="en-US" altLang="zh-TW" sz="2400" dirty="0">
                <a:latin typeface="微軟正黑體" panose="020B0604030504040204" pitchFamily="34" charset="-120"/>
                <a:ea typeface="微軟正黑體" panose="020B0604030504040204" pitchFamily="34" charset="-120"/>
              </a:rPr>
              <a:t>(</a:t>
            </a:r>
            <a:r>
              <a:rPr lang="zh-TW" altLang="en-US" sz="2400" b="1" dirty="0">
                <a:solidFill>
                  <a:schemeClr val="accent1">
                    <a:lumMod val="75000"/>
                  </a:schemeClr>
                </a:solidFill>
                <a:latin typeface="微軟正黑體" panose="020B0604030504040204" pitchFamily="34" charset="-120"/>
                <a:ea typeface="微軟正黑體" panose="020B0604030504040204" pitchFamily="34" charset="-120"/>
              </a:rPr>
              <a:t>至少 </a:t>
            </a:r>
            <a:r>
              <a:rPr lang="en-US" altLang="zh-TW" sz="2400" b="1" dirty="0">
                <a:solidFill>
                  <a:schemeClr val="accent1">
                    <a:lumMod val="75000"/>
                  </a:schemeClr>
                </a:solidFill>
                <a:latin typeface="微軟正黑體" panose="020B0604030504040204" pitchFamily="34" charset="-120"/>
                <a:ea typeface="微軟正黑體" panose="020B0604030504040204" pitchFamily="34" charset="-120"/>
              </a:rPr>
              <a:t>1 </a:t>
            </a:r>
            <a:r>
              <a:rPr lang="zh-TW" altLang="en-US" sz="2400" b="1" dirty="0">
                <a:solidFill>
                  <a:schemeClr val="accent1">
                    <a:lumMod val="75000"/>
                  </a:schemeClr>
                </a:solidFill>
                <a:latin typeface="微軟正黑體" panose="020B0604030504040204" pitchFamily="34" charset="-120"/>
                <a:ea typeface="微軟正黑體" panose="020B0604030504040204" pitchFamily="34" charset="-120"/>
              </a:rPr>
              <a:t>名</a:t>
            </a:r>
            <a:r>
              <a:rPr lang="zh-TW" altLang="en-US" sz="2400" dirty="0">
                <a:latin typeface="微軟正黑體" panose="020B0604030504040204" pitchFamily="34" charset="-120"/>
                <a:ea typeface="微軟正黑體" panose="020B0604030504040204" pitchFamily="34" charset="-120"/>
              </a:rPr>
              <a:t>需為原報名隊員</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Font typeface="Arial" panose="020B0604020202020204" pitchFamily="34" charset="0"/>
              <a:buNone/>
            </a:pPr>
            <a:endParaRPr lang="zh-TW" altLang="en-US" sz="2500" dirty="0">
              <a:solidFill>
                <a:schemeClr val="bg2">
                  <a:lumMod val="10000"/>
                </a:schemeClr>
              </a:solidFill>
              <a:latin typeface="微軟正黑體" panose="020B0604030504040204" pitchFamily="34" charset="-120"/>
              <a:ea typeface="微軟正黑體" panose="020B0604030504040204" pitchFamily="34" charset="-120"/>
            </a:endParaRPr>
          </a:p>
        </p:txBody>
      </p:sp>
      <p:sp>
        <p:nvSpPr>
          <p:cNvPr id="5" name="Google Shape;190;p4">
            <a:extLst>
              <a:ext uri="{FF2B5EF4-FFF2-40B4-BE49-F238E27FC236}">
                <a16:creationId xmlns:a16="http://schemas.microsoft.com/office/drawing/2014/main" id="{1702A734-5528-4042-ABF2-55C89159928E}"/>
              </a:ext>
            </a:extLst>
          </p:cNvPr>
          <p:cNvSpPr txBox="1">
            <a:spLocks/>
          </p:cNvSpPr>
          <p:nvPr/>
        </p:nvSpPr>
        <p:spPr>
          <a:xfrm>
            <a:off x="1008573" y="361064"/>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常見問題</a:t>
            </a:r>
          </a:p>
        </p:txBody>
      </p:sp>
      <p:sp>
        <p:nvSpPr>
          <p:cNvPr id="3" name="投影片編號版面配置區 2">
            <a:extLst>
              <a:ext uri="{FF2B5EF4-FFF2-40B4-BE49-F238E27FC236}">
                <a16:creationId xmlns:a16="http://schemas.microsoft.com/office/drawing/2014/main" id="{30889EBB-FFEC-4561-95B8-D85E7B769A95}"/>
              </a:ext>
            </a:extLst>
          </p:cNvPr>
          <p:cNvSpPr>
            <a:spLocks noGrp="1"/>
          </p:cNvSpPr>
          <p:nvPr>
            <p:ph type="sldNum" sz="quarter" idx="12"/>
          </p:nvPr>
        </p:nvSpPr>
        <p:spPr/>
        <p:txBody>
          <a:bodyPr/>
          <a:lstStyle/>
          <a:p>
            <a:fld id="{5F21AC4E-9E39-41F9-8F2C-D1A48B915077}" type="slidenum">
              <a:rPr lang="zh-TW" altLang="en-US" smtClean="0"/>
              <a:pPr/>
              <a:t>16</a:t>
            </a:fld>
            <a:endParaRPr lang="zh-TW" altLang="en-US"/>
          </a:p>
        </p:txBody>
      </p:sp>
    </p:spTree>
    <p:extLst>
      <p:ext uri="{BB962C8B-B14F-4D97-AF65-F5344CB8AC3E}">
        <p14:creationId xmlns:p14="http://schemas.microsoft.com/office/powerpoint/2010/main" val="91193869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a:extLst>
              <a:ext uri="{FF2B5EF4-FFF2-40B4-BE49-F238E27FC236}">
                <a16:creationId xmlns:a16="http://schemas.microsoft.com/office/drawing/2014/main" id="{818CBC06-EDE0-4C64-B8AB-D96FFF7AB737}"/>
              </a:ext>
            </a:extLst>
          </p:cNvPr>
          <p:cNvSpPr/>
          <p:nvPr/>
        </p:nvSpPr>
        <p:spPr>
          <a:xfrm>
            <a:off x="8967831" y="1304513"/>
            <a:ext cx="3238794" cy="5553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內容版面配置區 2">
            <a:extLst>
              <a:ext uri="{FF2B5EF4-FFF2-40B4-BE49-F238E27FC236}">
                <a16:creationId xmlns:a16="http://schemas.microsoft.com/office/drawing/2014/main" id="{AB506E4F-3074-46B0-97B3-ED3422571017}"/>
              </a:ext>
            </a:extLst>
          </p:cNvPr>
          <p:cNvSpPr txBox="1">
            <a:spLocks/>
          </p:cNvSpPr>
          <p:nvPr/>
        </p:nvSpPr>
        <p:spPr>
          <a:xfrm>
            <a:off x="945486" y="923860"/>
            <a:ext cx="11050868" cy="18296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400" b="1" dirty="0">
                <a:solidFill>
                  <a:schemeClr val="bg2">
                    <a:lumMod val="10000"/>
                  </a:schemeClr>
                </a:solidFill>
                <a:latin typeface="微軟正黑體" panose="020B0604030504040204" pitchFamily="34" charset="-120"/>
                <a:ea typeface="微軟正黑體" panose="020B0604030504040204" pitchFamily="34" charset="-120"/>
              </a:rPr>
              <a:t> 設備</a:t>
            </a:r>
            <a:r>
              <a:rPr lang="en-US" altLang="zh-TW" sz="2400" b="1"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b="1" dirty="0">
                <a:solidFill>
                  <a:schemeClr val="bg2">
                    <a:lumMod val="10000"/>
                  </a:schemeClr>
                </a:solidFill>
                <a:latin typeface="微軟正黑體" panose="020B0604030504040204" pitchFamily="34" charset="-120"/>
                <a:ea typeface="微軟正黑體" panose="020B0604030504040204" pitchFamily="34" charset="-120"/>
              </a:rPr>
              <a:t>機台、工坊場域開放時間</a:t>
            </a:r>
            <a:r>
              <a:rPr lang="en-US" altLang="zh-TW" sz="2400" b="1" dirty="0">
                <a:solidFill>
                  <a:schemeClr val="bg2">
                    <a:lumMod val="10000"/>
                  </a:schemeClr>
                </a:solidFill>
                <a:latin typeface="微軟正黑體" panose="020B0604030504040204" pitchFamily="34" charset="-120"/>
                <a:ea typeface="微軟正黑體" panose="020B0604030504040204" pitchFamily="34" charset="-120"/>
              </a:rPr>
              <a:t>?</a:t>
            </a:r>
          </a:p>
          <a:p>
            <a:pPr marL="0" indent="0">
              <a:lnSpc>
                <a:spcPct val="150000"/>
              </a:lnSpc>
              <a:spcBef>
                <a:spcPts val="0"/>
              </a:spcBef>
              <a:buSzPts val="2800"/>
              <a:buNone/>
            </a:pPr>
            <a:r>
              <a:rPr lang="zh-TW" altLang="en-US" sz="2400" b="1" dirty="0">
                <a:solidFill>
                  <a:schemeClr val="accent1">
                    <a:lumMod val="75000"/>
                  </a:schemeClr>
                </a:solidFill>
                <a:latin typeface="微軟正黑體" panose="020B0604030504040204" pitchFamily="34" charset="-120"/>
                <a:ea typeface="微軟正黑體" panose="020B0604030504040204" pitchFamily="34" charset="-120"/>
              </a:rPr>
              <a:t>答</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工坊、材料室</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第一日</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10:00am~00:00am</a:t>
            </a: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｜第二天</a:t>
            </a:r>
            <a:r>
              <a:rPr lang="en-US" altLang="zh-TW" sz="2400" dirty="0">
                <a:solidFill>
                  <a:schemeClr val="bg2">
                    <a:lumMod val="10000"/>
                  </a:schemeClr>
                </a:solidFill>
                <a:latin typeface="微軟正黑體" panose="020B0604030504040204" pitchFamily="34" charset="-120"/>
                <a:ea typeface="微軟正黑體" panose="020B0604030504040204" pitchFamily="34" charset="-120"/>
              </a:rPr>
              <a:t>08:00am~</a:t>
            </a:r>
            <a:r>
              <a:rPr lang="en-US" altLang="zh-TW" sz="2400" dirty="0">
                <a:solidFill>
                  <a:srgbClr val="FF0000"/>
                </a:solidFill>
                <a:latin typeface="微軟正黑體" panose="020B0604030504040204" pitchFamily="34" charset="-120"/>
                <a:ea typeface="微軟正黑體" panose="020B0604030504040204" pitchFamily="34" charset="-120"/>
              </a:rPr>
              <a:t>12:00pm</a:t>
            </a:r>
          </a:p>
          <a:p>
            <a:pPr marL="0" indent="0">
              <a:lnSpc>
                <a:spcPct val="150000"/>
              </a:lnSpc>
              <a:spcBef>
                <a:spcPts val="0"/>
              </a:spcBef>
              <a:buSzPts val="2800"/>
              <a:buFont typeface="Arial" panose="020B0604020202020204" pitchFamily="34" charset="0"/>
              <a:buNone/>
            </a:pPr>
            <a:r>
              <a:rPr lang="zh-TW" altLang="en-US" sz="2400" dirty="0">
                <a:solidFill>
                  <a:schemeClr val="bg2">
                    <a:lumMod val="10000"/>
                  </a:schemeClr>
                </a:solidFill>
                <a:latin typeface="微軟正黑體" panose="020B0604030504040204" pitchFamily="34" charset="-120"/>
                <a:ea typeface="微軟正黑體" panose="020B0604030504040204" pitchFamily="34" charset="-120"/>
              </a:rPr>
              <a:t>        </a:t>
            </a:r>
            <a:endParaRPr lang="en-US" altLang="zh-TW" sz="2400" dirty="0">
              <a:solidFill>
                <a:schemeClr val="bg2">
                  <a:lumMod val="10000"/>
                </a:schemeClr>
              </a:solidFill>
              <a:latin typeface="微軟正黑體" panose="020B0604030504040204" pitchFamily="34" charset="-120"/>
              <a:ea typeface="微軟正黑體" panose="020B0604030504040204" pitchFamily="34" charset="-120"/>
            </a:endParaRPr>
          </a:p>
        </p:txBody>
      </p:sp>
      <p:sp>
        <p:nvSpPr>
          <p:cNvPr id="16" name="Google Shape;190;p4">
            <a:extLst>
              <a:ext uri="{FF2B5EF4-FFF2-40B4-BE49-F238E27FC236}">
                <a16:creationId xmlns:a16="http://schemas.microsoft.com/office/drawing/2014/main" id="{A104323A-47A4-49AC-B891-6232B13607E2}"/>
              </a:ext>
            </a:extLst>
          </p:cNvPr>
          <p:cNvSpPr txBox="1">
            <a:spLocks/>
          </p:cNvSpPr>
          <p:nvPr/>
        </p:nvSpPr>
        <p:spPr>
          <a:xfrm>
            <a:off x="647846" y="168117"/>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buClr>
                <a:schemeClr val="lt1"/>
              </a:buClr>
              <a:buSzPts val="4400"/>
            </a:pPr>
            <a:r>
              <a:rPr lang="zh-TW" altLang="en-US" sz="3600" b="1" dirty="0">
                <a:latin typeface="微軟正黑體" panose="020B0604030504040204" pitchFamily="34" charset="-120"/>
                <a:ea typeface="微軟正黑體" panose="020B0604030504040204" pitchFamily="34" charset="-120"/>
                <a:cs typeface="+mn-cs"/>
              </a:rPr>
              <a:t>常見問題</a:t>
            </a:r>
          </a:p>
        </p:txBody>
      </p:sp>
      <p:sp>
        <p:nvSpPr>
          <p:cNvPr id="17" name="文字方塊 16">
            <a:extLst>
              <a:ext uri="{FF2B5EF4-FFF2-40B4-BE49-F238E27FC236}">
                <a16:creationId xmlns:a16="http://schemas.microsoft.com/office/drawing/2014/main" id="{156A3123-E644-4CF0-AAD8-7B33FC7AB7CF}"/>
              </a:ext>
            </a:extLst>
          </p:cNvPr>
          <p:cNvSpPr txBox="1"/>
          <p:nvPr/>
        </p:nvSpPr>
        <p:spPr>
          <a:xfrm>
            <a:off x="1440788" y="2152985"/>
            <a:ext cx="9164348" cy="1938992"/>
          </a:xfrm>
          <a:prstGeom prst="rect">
            <a:avLst/>
          </a:prstGeom>
          <a:noFill/>
          <a:ln w="38100">
            <a:solidFill>
              <a:srgbClr val="FF0000"/>
            </a:solidFill>
          </a:ln>
        </p:spPr>
        <p:txBody>
          <a:bodyPr wrap="square" rtlCol="0">
            <a:spAutoFit/>
          </a:bodyPr>
          <a:lstStyle/>
          <a:p>
            <a:pPr>
              <a:lnSpc>
                <a:spcPct val="150000"/>
              </a:lnSpc>
            </a:pPr>
            <a:r>
              <a:rPr lang="en-US" altLang="zh-TW" sz="16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工坊、材料室</a:t>
            </a:r>
            <a:r>
              <a:rPr lang="en-US" altLang="zh-TW" sz="1600" dirty="0">
                <a:solidFill>
                  <a:schemeClr val="bg2">
                    <a:lumMod val="10000"/>
                  </a:schemeClr>
                </a:solidFill>
                <a:latin typeface="微軟正黑體" panose="020B0604030504040204" pitchFamily="34" charset="-120"/>
                <a:ea typeface="微軟正黑體" panose="020B0604030504040204" pitchFamily="34" charset="-120"/>
              </a:rPr>
              <a:t>(VA410-VA412)</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僅於開放時間提供選手進出及使用</a:t>
            </a:r>
            <a:endParaRPr lang="en-US" altLang="zh-TW" sz="16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pPr>
            <a:r>
              <a:rPr lang="en-US" altLang="zh-TW" sz="1600" dirty="0">
                <a:solidFill>
                  <a:schemeClr val="bg2">
                    <a:lumMod val="10000"/>
                  </a:schemeClr>
                </a:solidFill>
                <a:latin typeface="微軟正黑體" panose="020B0604030504040204" pitchFamily="34" charset="-120"/>
                <a:ea typeface="微軟正黑體" panose="020B0604030504040204" pitchFamily="34" charset="-120"/>
              </a:rPr>
              <a:t>※3D</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列印機與雷雕機，</a:t>
            </a:r>
            <a:r>
              <a:rPr lang="zh-TW" altLang="en-US" sz="1600" b="1" u="sng" dirty="0">
                <a:solidFill>
                  <a:srgbClr val="FF0000"/>
                </a:solidFill>
                <a:latin typeface="微軟正黑體" panose="020B0604030504040204" pitchFamily="34" charset="-120"/>
                <a:ea typeface="微軟正黑體" panose="020B0604030504040204" pitchFamily="34" charset="-120"/>
              </a:rPr>
              <a:t>每件製作時間限</a:t>
            </a:r>
            <a:r>
              <a:rPr lang="en-US" altLang="zh-TW" sz="1600" b="1" u="sng" dirty="0">
                <a:solidFill>
                  <a:srgbClr val="FF0000"/>
                </a:solidFill>
                <a:latin typeface="微軟正黑體" panose="020B0604030504040204" pitchFamily="34" charset="-120"/>
                <a:ea typeface="微軟正黑體" panose="020B0604030504040204" pitchFamily="34" charset="-120"/>
              </a:rPr>
              <a:t>30</a:t>
            </a:r>
            <a:r>
              <a:rPr lang="zh-TW" altLang="en-US" sz="1600" b="1" u="sng" dirty="0">
                <a:solidFill>
                  <a:srgbClr val="FF0000"/>
                </a:solidFill>
                <a:latin typeface="微軟正黑體" panose="020B0604030504040204" pitchFamily="34" charset="-120"/>
                <a:ea typeface="微軟正黑體" panose="020B0604030504040204" pitchFamily="34" charset="-120"/>
              </a:rPr>
              <a:t>分鐘內為限</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a:t>
            </a:r>
            <a:endParaRPr lang="en-US" altLang="zh-TW" sz="16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pPr>
            <a:r>
              <a:rPr lang="en-US" altLang="zh-TW" sz="16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1600" dirty="0"/>
              <a:t>依現場抽取號碼牌排隊使用，將檔案交由現場工程師製作，並現場確認檔案與成品樣貌。</a:t>
            </a:r>
            <a:endParaRPr lang="en-US" altLang="zh-TW" sz="1600" dirty="0"/>
          </a:p>
          <a:p>
            <a:pPr>
              <a:lnSpc>
                <a:spcPct val="150000"/>
              </a:lnSpc>
            </a:pPr>
            <a:r>
              <a:rPr lang="en-US" altLang="zh-TW" sz="16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每團隊</a:t>
            </a:r>
            <a:r>
              <a:rPr lang="zh-TW" altLang="en-US" sz="1600" b="1" u="sng" dirty="0">
                <a:solidFill>
                  <a:srgbClr val="FF0000"/>
                </a:solidFill>
                <a:latin typeface="微軟正黑體" panose="020B0604030504040204" pitchFamily="34" charset="-120"/>
                <a:ea typeface="微軟正黑體" panose="020B0604030504040204" pitchFamily="34" charset="-120"/>
              </a:rPr>
              <a:t>不得連續抽號碼牌</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，至少</a:t>
            </a:r>
            <a:r>
              <a:rPr lang="zh-TW" altLang="en-US" sz="1600" b="1" u="sng" dirty="0">
                <a:solidFill>
                  <a:srgbClr val="FF0000"/>
                </a:solidFill>
                <a:latin typeface="微軟正黑體" panose="020B0604030504040204" pitchFamily="34" charset="-120"/>
                <a:ea typeface="微軟正黑體" panose="020B0604030504040204" pitchFamily="34" charset="-120"/>
              </a:rPr>
              <a:t>需隔</a:t>
            </a:r>
            <a:r>
              <a:rPr lang="en-US" altLang="zh-TW" sz="1600" b="1" u="sng" dirty="0">
                <a:solidFill>
                  <a:srgbClr val="FF0000"/>
                </a:solidFill>
                <a:latin typeface="微軟正黑體" panose="020B0604030504040204" pitchFamily="34" charset="-120"/>
                <a:ea typeface="微軟正黑體" panose="020B0604030504040204" pitchFamily="34" charset="-120"/>
              </a:rPr>
              <a:t>1</a:t>
            </a:r>
            <a:r>
              <a:rPr lang="zh-TW" altLang="en-US" sz="1600" b="1" u="sng" dirty="0">
                <a:solidFill>
                  <a:srgbClr val="FF0000"/>
                </a:solidFill>
                <a:latin typeface="微軟正黑體" panose="020B0604030504040204" pitchFamily="34" charset="-120"/>
                <a:ea typeface="微軟正黑體" panose="020B0604030504040204" pitchFamily="34" charset="-120"/>
              </a:rPr>
              <a:t>小時</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後才得以重抽。</a:t>
            </a:r>
            <a:endParaRPr lang="en-US" altLang="zh-TW" sz="1600" dirty="0">
              <a:solidFill>
                <a:schemeClr val="bg2">
                  <a:lumMod val="10000"/>
                </a:schemeClr>
              </a:solidFill>
              <a:latin typeface="微軟正黑體" panose="020B0604030504040204" pitchFamily="34" charset="-120"/>
              <a:ea typeface="微軟正黑體" panose="020B0604030504040204" pitchFamily="34" charset="-120"/>
            </a:endParaRPr>
          </a:p>
          <a:p>
            <a:pPr>
              <a:lnSpc>
                <a:spcPct val="150000"/>
              </a:lnSpc>
            </a:pPr>
            <a:r>
              <a:rPr lang="en-US" altLang="zh-TW" sz="16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現場</a:t>
            </a:r>
            <a:r>
              <a:rPr lang="en-US" altLang="zh-TW" sz="1600" dirty="0">
                <a:solidFill>
                  <a:schemeClr val="bg2">
                    <a:lumMod val="10000"/>
                  </a:schemeClr>
                </a:solidFill>
                <a:latin typeface="微軟正黑體" panose="020B0604030504040204" pitchFamily="34" charset="-120"/>
                <a:ea typeface="微軟正黑體" panose="020B0604030504040204" pitchFamily="34" charset="-120"/>
              </a:rPr>
              <a:t>3D</a:t>
            </a:r>
            <a:r>
              <a:rPr lang="zh-TW" altLang="en-US" sz="1600" dirty="0">
                <a:solidFill>
                  <a:schemeClr val="bg2">
                    <a:lumMod val="10000"/>
                  </a:schemeClr>
                </a:solidFill>
                <a:latin typeface="微軟正黑體" panose="020B0604030504040204" pitchFamily="34" charset="-120"/>
                <a:ea typeface="微軟正黑體" panose="020B0604030504040204" pitchFamily="34" charset="-120"/>
              </a:rPr>
              <a:t>列印線材與板材非無限量供應，請斟酌使用。</a:t>
            </a:r>
            <a:endParaRPr lang="en-US" altLang="zh-TW" sz="1600" dirty="0">
              <a:solidFill>
                <a:schemeClr val="bg2">
                  <a:lumMod val="10000"/>
                </a:schemeClr>
              </a:solidFill>
              <a:latin typeface="微軟正黑體" panose="020B0604030504040204" pitchFamily="34" charset="-120"/>
              <a:ea typeface="微軟正黑體" panose="020B0604030504040204" pitchFamily="34" charset="-120"/>
            </a:endParaRPr>
          </a:p>
        </p:txBody>
      </p:sp>
      <p:pic>
        <p:nvPicPr>
          <p:cNvPr id="18" name="圖片 17" descr="1080125四層-屋頂層平面圖上色-07.jpg">
            <a:extLst>
              <a:ext uri="{FF2B5EF4-FFF2-40B4-BE49-F238E27FC236}">
                <a16:creationId xmlns:a16="http://schemas.microsoft.com/office/drawing/2014/main" id="{98CB23FD-97A7-4E2D-8031-0CD8206598A8}"/>
              </a:ext>
            </a:extLst>
          </p:cNvPr>
          <p:cNvPicPr>
            <a:picLocks noChangeAspect="1"/>
          </p:cNvPicPr>
          <p:nvPr/>
        </p:nvPicPr>
        <p:blipFill>
          <a:blip r:embed="rId2" cstate="print"/>
          <a:srcRect t="5661" b="5315"/>
          <a:stretch>
            <a:fillRect/>
          </a:stretch>
        </p:blipFill>
        <p:spPr>
          <a:xfrm>
            <a:off x="5980869" y="4262760"/>
            <a:ext cx="4123592" cy="2595240"/>
          </a:xfrm>
          <a:prstGeom prst="rect">
            <a:avLst/>
          </a:prstGeom>
        </p:spPr>
      </p:pic>
      <p:pic>
        <p:nvPicPr>
          <p:cNvPr id="19" name="圖片 18" descr="1080125四層-屋頂層平面圖上色-08.jpg">
            <a:extLst>
              <a:ext uri="{FF2B5EF4-FFF2-40B4-BE49-F238E27FC236}">
                <a16:creationId xmlns:a16="http://schemas.microsoft.com/office/drawing/2014/main" id="{0454E378-D49B-4956-8862-0B0A42AC3410}"/>
              </a:ext>
            </a:extLst>
          </p:cNvPr>
          <p:cNvPicPr>
            <a:picLocks noChangeAspect="1"/>
          </p:cNvPicPr>
          <p:nvPr/>
        </p:nvPicPr>
        <p:blipFill>
          <a:blip r:embed="rId3" cstate="print"/>
          <a:srcRect t="6192" b="7707"/>
          <a:stretch>
            <a:fillRect/>
          </a:stretch>
        </p:blipFill>
        <p:spPr>
          <a:xfrm>
            <a:off x="1501631" y="4278402"/>
            <a:ext cx="4237892" cy="2579598"/>
          </a:xfrm>
          <a:prstGeom prst="rect">
            <a:avLst/>
          </a:prstGeom>
        </p:spPr>
      </p:pic>
    </p:spTree>
    <p:extLst>
      <p:ext uri="{BB962C8B-B14F-4D97-AF65-F5344CB8AC3E}">
        <p14:creationId xmlns:p14="http://schemas.microsoft.com/office/powerpoint/2010/main" val="148970133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5" name="矩形 4">
            <a:extLst>
              <a:ext uri="{FF2B5EF4-FFF2-40B4-BE49-F238E27FC236}">
                <a16:creationId xmlns:a16="http://schemas.microsoft.com/office/drawing/2014/main" id="{AAA10654-A9EC-424B-B4B1-213B8FA225C4}"/>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投影片編號版面配置區 1">
            <a:extLst>
              <a:ext uri="{FF2B5EF4-FFF2-40B4-BE49-F238E27FC236}">
                <a16:creationId xmlns:a16="http://schemas.microsoft.com/office/drawing/2014/main" id="{FEE95F33-B41E-4926-9C46-BEC426B8DF5B}"/>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altLang="zh-TW" smtClean="0"/>
              <a:pPr marL="0" lvl="0" indent="0" algn="r" rtl="0">
                <a:spcBef>
                  <a:spcPts val="0"/>
                </a:spcBef>
                <a:spcAft>
                  <a:spcPts val="0"/>
                </a:spcAft>
                <a:buNone/>
              </a:pPr>
              <a:t>18</a:t>
            </a:fld>
            <a:endParaRPr lang="zh-TW" altLang="en-US"/>
          </a:p>
        </p:txBody>
      </p:sp>
      <p:pic>
        <p:nvPicPr>
          <p:cNvPr id="10" name="圖片 9">
            <a:extLst>
              <a:ext uri="{FF2B5EF4-FFF2-40B4-BE49-F238E27FC236}">
                <a16:creationId xmlns:a16="http://schemas.microsoft.com/office/drawing/2014/main" id="{E19D0992-00AE-42A6-9E8E-C715871F6B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500" y="8389"/>
            <a:ext cx="10287000" cy="6858000"/>
          </a:xfrm>
          <a:prstGeom prst="rect">
            <a:avLst/>
          </a:prstGeom>
        </p:spPr>
      </p:pic>
      <p:sp>
        <p:nvSpPr>
          <p:cNvPr id="3" name="文字方塊 2">
            <a:extLst>
              <a:ext uri="{FF2B5EF4-FFF2-40B4-BE49-F238E27FC236}">
                <a16:creationId xmlns:a16="http://schemas.microsoft.com/office/drawing/2014/main" id="{257F2C65-1653-447B-A09C-823C2A33C680}"/>
              </a:ext>
            </a:extLst>
          </p:cNvPr>
          <p:cNvSpPr txBox="1"/>
          <p:nvPr/>
        </p:nvSpPr>
        <p:spPr>
          <a:xfrm>
            <a:off x="1145219" y="5699464"/>
            <a:ext cx="3993401" cy="923330"/>
          </a:xfrm>
          <a:prstGeom prst="rect">
            <a:avLst/>
          </a:prstGeom>
          <a:noFill/>
        </p:spPr>
        <p:txBody>
          <a:bodyPr wrap="non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報到  抽桌號</a:t>
            </a:r>
          </a:p>
        </p:txBody>
      </p:sp>
      <p:sp>
        <p:nvSpPr>
          <p:cNvPr id="11" name="文字方塊 10">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40359968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668A1984-1C2E-411E-8ABB-CA42922E420A}"/>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82DBD279-F7B6-4B84-AA05-60CBD2195585}"/>
              </a:ext>
            </a:extLst>
          </p:cNvPr>
          <p:cNvSpPr>
            <a:spLocks noGrp="1"/>
          </p:cNvSpPr>
          <p:nvPr>
            <p:ph type="sldNum" idx="12"/>
          </p:nvPr>
        </p:nvSpPr>
        <p:spPr>
          <a:xfrm>
            <a:off x="9152224" y="6120470"/>
            <a:ext cx="2743200" cy="365125"/>
          </a:xfrm>
        </p:spPr>
        <p:txBody>
          <a:bodyPr/>
          <a:lstStyle/>
          <a:p>
            <a:fld id="{00000000-1234-1234-1234-123412341234}" type="slidenum">
              <a:rPr lang="en-US" altLang="zh-TW" smtClean="0"/>
              <a:pPr/>
              <a:t>19</a:t>
            </a:fld>
            <a:endParaRPr lang="zh-TW" altLang="en-US" dirty="0"/>
          </a:p>
        </p:txBody>
      </p:sp>
      <p:pic>
        <p:nvPicPr>
          <p:cNvPr id="3" name="圖片 2">
            <a:extLst>
              <a:ext uri="{FF2B5EF4-FFF2-40B4-BE49-F238E27FC236}">
                <a16:creationId xmlns:a16="http://schemas.microsoft.com/office/drawing/2014/main" id="{C7DC8F79-A547-447E-B0F7-AF9D8B3AFF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943" y="685"/>
            <a:ext cx="10286111" cy="6858000"/>
          </a:xfrm>
          <a:prstGeom prst="rect">
            <a:avLst/>
          </a:prstGeom>
        </p:spPr>
      </p:pic>
      <p:sp>
        <p:nvSpPr>
          <p:cNvPr id="5" name="文字方塊 4">
            <a:extLst>
              <a:ext uri="{FF2B5EF4-FFF2-40B4-BE49-F238E27FC236}">
                <a16:creationId xmlns:a16="http://schemas.microsoft.com/office/drawing/2014/main" id="{FBEC86AC-1A2C-4DA8-8912-52CDA81BDF36}"/>
              </a:ext>
            </a:extLst>
          </p:cNvPr>
          <p:cNvSpPr txBox="1"/>
          <p:nvPr/>
        </p:nvSpPr>
        <p:spPr>
          <a:xfrm>
            <a:off x="1145219" y="5699464"/>
            <a:ext cx="1569660" cy="923330"/>
          </a:xfrm>
          <a:prstGeom prst="rect">
            <a:avLst/>
          </a:prstGeom>
          <a:noFill/>
        </p:spPr>
        <p:txBody>
          <a:bodyPr wrap="non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抽題</a:t>
            </a:r>
          </a:p>
        </p:txBody>
      </p:sp>
      <p:sp>
        <p:nvSpPr>
          <p:cNvPr id="8" name="文字方塊 7">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383984882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8637C6EC-8C3F-448F-8537-FC5A9ADB6B73}"/>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EB4BFD6B-A6F2-4ECA-A415-ABDA27B19E6C}"/>
              </a:ext>
            </a:extLst>
          </p:cNvPr>
          <p:cNvSpPr>
            <a:spLocks noGrp="1"/>
          </p:cNvSpPr>
          <p:nvPr>
            <p:ph type="sldNum" idx="12"/>
          </p:nvPr>
        </p:nvSpPr>
        <p:spPr/>
        <p:txBody>
          <a:bodyPr/>
          <a:lstStyle/>
          <a:p>
            <a:fld id="{00000000-1234-1234-1234-123412341234}" type="slidenum">
              <a:rPr lang="en-US" altLang="zh-TW" smtClean="0"/>
              <a:pPr/>
              <a:t>20</a:t>
            </a:fld>
            <a:endParaRPr lang="zh-TW" altLang="en-US" dirty="0"/>
          </a:p>
        </p:txBody>
      </p:sp>
      <p:pic>
        <p:nvPicPr>
          <p:cNvPr id="3" name="圖片 2">
            <a:extLst>
              <a:ext uri="{FF2B5EF4-FFF2-40B4-BE49-F238E27FC236}">
                <a16:creationId xmlns:a16="http://schemas.microsoft.com/office/drawing/2014/main" id="{3BBE23F3-2856-4688-B833-3F510881EB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9988" y="0"/>
            <a:ext cx="10289512" cy="6858000"/>
          </a:xfrm>
          <a:prstGeom prst="rect">
            <a:avLst/>
          </a:prstGeom>
        </p:spPr>
      </p:pic>
      <p:sp>
        <p:nvSpPr>
          <p:cNvPr id="5" name="文字方塊 4">
            <a:extLst>
              <a:ext uri="{FF2B5EF4-FFF2-40B4-BE49-F238E27FC236}">
                <a16:creationId xmlns:a16="http://schemas.microsoft.com/office/drawing/2014/main" id="{9B975A66-2546-4F9D-809F-D28BC247DF9E}"/>
              </a:ext>
            </a:extLst>
          </p:cNvPr>
          <p:cNvSpPr txBox="1"/>
          <p:nvPr/>
        </p:nvSpPr>
        <p:spPr>
          <a:xfrm>
            <a:off x="1145219" y="5699464"/>
            <a:ext cx="1569660" cy="923330"/>
          </a:xfrm>
          <a:prstGeom prst="rect">
            <a:avLst/>
          </a:prstGeom>
          <a:noFill/>
        </p:spPr>
        <p:txBody>
          <a:bodyPr wrap="non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實作</a:t>
            </a:r>
          </a:p>
        </p:txBody>
      </p:sp>
      <p:sp>
        <p:nvSpPr>
          <p:cNvPr id="9" name="文字方塊 8">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144499488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A0747E86-1751-4B0D-81F9-66564A92D707}"/>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97EF87CA-09DA-48DE-909B-E5E40C4E1387}"/>
              </a:ext>
            </a:extLst>
          </p:cNvPr>
          <p:cNvSpPr>
            <a:spLocks noGrp="1"/>
          </p:cNvSpPr>
          <p:nvPr>
            <p:ph type="sldNum" idx="12"/>
          </p:nvPr>
        </p:nvSpPr>
        <p:spPr>
          <a:xfrm>
            <a:off x="9165294" y="6117677"/>
            <a:ext cx="2743200" cy="365125"/>
          </a:xfrm>
        </p:spPr>
        <p:txBody>
          <a:bodyPr/>
          <a:lstStyle/>
          <a:p>
            <a:fld id="{00000000-1234-1234-1234-123412341234}" type="slidenum">
              <a:rPr lang="en-US" altLang="zh-TW" smtClean="0"/>
              <a:pPr/>
              <a:t>21</a:t>
            </a:fld>
            <a:endParaRPr lang="zh-TW" altLang="en-US" dirty="0"/>
          </a:p>
        </p:txBody>
      </p:sp>
      <p:pic>
        <p:nvPicPr>
          <p:cNvPr id="10" name="圖片 9">
            <a:extLst>
              <a:ext uri="{FF2B5EF4-FFF2-40B4-BE49-F238E27FC236}">
                <a16:creationId xmlns:a16="http://schemas.microsoft.com/office/drawing/2014/main" id="{96B6C01D-149D-4F33-9C1A-959488D7079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2500" y="0"/>
            <a:ext cx="10287000" cy="6858000"/>
          </a:xfrm>
          <a:prstGeom prst="rect">
            <a:avLst/>
          </a:prstGeom>
        </p:spPr>
      </p:pic>
      <p:sp>
        <p:nvSpPr>
          <p:cNvPr id="5" name="文字方塊 4">
            <a:extLst>
              <a:ext uri="{FF2B5EF4-FFF2-40B4-BE49-F238E27FC236}">
                <a16:creationId xmlns:a16="http://schemas.microsoft.com/office/drawing/2014/main" id="{C79B3702-8A4C-4BE5-A3F7-4BD97EB913EA}"/>
              </a:ext>
            </a:extLst>
          </p:cNvPr>
          <p:cNvSpPr txBox="1"/>
          <p:nvPr/>
        </p:nvSpPr>
        <p:spPr>
          <a:xfrm>
            <a:off x="1145219" y="5699464"/>
            <a:ext cx="5897768" cy="923330"/>
          </a:xfrm>
          <a:prstGeom prst="rect">
            <a:avLst/>
          </a:prstGeom>
          <a:noFill/>
        </p:spPr>
        <p:txBody>
          <a:bodyPr wrap="none" rtlCol="0">
            <a:spAutoFit/>
          </a:bodyPr>
          <a:lstStyle/>
          <a:p>
            <a:r>
              <a:rPr lang="zh-TW" altLang="en-US" sz="5400" b="1" dirty="0">
                <a:solidFill>
                  <a:schemeClr val="tx1"/>
                </a:solidFill>
                <a:latin typeface="微軟正黑體" panose="020B0604030504040204" pitchFamily="34" charset="-120"/>
                <a:ea typeface="微軟正黑體" panose="020B0604030504040204" pitchFamily="34" charset="-120"/>
              </a:rPr>
              <a:t>活動期間免費 供餐</a:t>
            </a:r>
          </a:p>
        </p:txBody>
      </p:sp>
      <p:sp>
        <p:nvSpPr>
          <p:cNvPr id="7" name="文字方塊 6">
            <a:extLst>
              <a:ext uri="{FF2B5EF4-FFF2-40B4-BE49-F238E27FC236}">
                <a16:creationId xmlns:a16="http://schemas.microsoft.com/office/drawing/2014/main" id="{02853F56-E4B6-447B-A655-B3A8D3D13ADB}"/>
              </a:ext>
            </a:extLst>
          </p:cNvPr>
          <p:cNvSpPr txBox="1"/>
          <p:nvPr/>
        </p:nvSpPr>
        <p:spPr>
          <a:xfrm>
            <a:off x="7118584" y="6488668"/>
            <a:ext cx="4108817"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參考照片：由國立高雄科技大學提供。</a:t>
            </a:r>
          </a:p>
        </p:txBody>
      </p:sp>
    </p:spTree>
    <p:extLst>
      <p:ext uri="{BB962C8B-B14F-4D97-AF65-F5344CB8AC3E}">
        <p14:creationId xmlns:p14="http://schemas.microsoft.com/office/powerpoint/2010/main" val="17227065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08CB5FA9-7651-43E2-B5E5-979E66CDDDDC}"/>
              </a:ext>
            </a:extLst>
          </p:cNvPr>
          <p:cNvSpPr/>
          <p:nvPr/>
        </p:nvSpPr>
        <p:spPr>
          <a:xfrm>
            <a:off x="8967831" y="1367405"/>
            <a:ext cx="3238794" cy="54905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itchFamily="34" charset="-120"/>
              <a:ea typeface="微軟正黑體" pitchFamily="34" charset="-120"/>
            </a:endParaRPr>
          </a:p>
        </p:txBody>
      </p:sp>
      <p:sp>
        <p:nvSpPr>
          <p:cNvPr id="4" name="Google Shape;190;p4">
            <a:extLst>
              <a:ext uri="{FF2B5EF4-FFF2-40B4-BE49-F238E27FC236}">
                <a16:creationId xmlns:a16="http://schemas.microsoft.com/office/drawing/2014/main" id="{6F79CC7F-8EE4-9350-0376-F0F805356C60}"/>
              </a:ext>
            </a:extLst>
          </p:cNvPr>
          <p:cNvSpPr txBox="1">
            <a:spLocks/>
          </p:cNvSpPr>
          <p:nvPr/>
        </p:nvSpPr>
        <p:spPr>
          <a:xfrm>
            <a:off x="0" y="467063"/>
            <a:ext cx="4458107" cy="900342"/>
          </a:xfrm>
          <a:prstGeom prst="roundRect">
            <a:avLst>
              <a:gd name="adj" fmla="val 30464"/>
            </a:avLst>
          </a:prstGeom>
          <a:noFill/>
          <a:ln w="38100">
            <a:noFill/>
          </a:ln>
        </p:spPr>
        <p:txBody>
          <a:bodyPr spcFirstLastPara="1" wrap="square" lIns="91425" tIns="45700" rIns="91425" bIns="4570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buClr>
                <a:schemeClr val="lt1"/>
              </a:buClr>
              <a:buSzPts val="4400"/>
              <a:buFont typeface="Microsoft JhengHei"/>
              <a:buNone/>
            </a:pPr>
            <a:r>
              <a:rPr lang="zh-TW" altLang="en-US" sz="3200" b="1" dirty="0">
                <a:latin typeface="微軟正黑體" pitchFamily="34" charset="-120"/>
                <a:ea typeface="微軟正黑體" pitchFamily="34" charset="-120"/>
              </a:rPr>
              <a:t>智慧臺中創客基地</a:t>
            </a:r>
            <a:endParaRPr lang="en-US" altLang="zh-TW" sz="3200" b="1" dirty="0">
              <a:latin typeface="微軟正黑體" pitchFamily="34" charset="-120"/>
              <a:ea typeface="微軟正黑體" pitchFamily="34" charset="-120"/>
            </a:endParaRPr>
          </a:p>
          <a:p>
            <a:pPr algn="ctr">
              <a:lnSpc>
                <a:spcPct val="100000"/>
              </a:lnSpc>
              <a:spcBef>
                <a:spcPts val="0"/>
              </a:spcBef>
              <a:buClr>
                <a:schemeClr val="lt1"/>
              </a:buClr>
              <a:buSzPts val="4400"/>
              <a:buFont typeface="Microsoft JhengHei"/>
              <a:buNone/>
            </a:pPr>
            <a:r>
              <a:rPr lang="zh-TW" altLang="en-US" sz="3200" b="1" dirty="0">
                <a:latin typeface="微軟正黑體" pitchFamily="34" charset="-120"/>
                <a:ea typeface="微軟正黑體" pitchFamily="34" charset="-120"/>
              </a:rPr>
              <a:t>設備與場域</a:t>
            </a:r>
            <a:endParaRPr lang="zh-TW" altLang="en-US" sz="3200" dirty="0">
              <a:latin typeface="微軟正黑體" pitchFamily="34" charset="-120"/>
              <a:ea typeface="微軟正黑體" pitchFamily="34" charset="-120"/>
            </a:endParaRPr>
          </a:p>
        </p:txBody>
      </p:sp>
      <p:sp>
        <p:nvSpPr>
          <p:cNvPr id="8" name="Google Shape;344;p14">
            <a:extLst>
              <a:ext uri="{FF2B5EF4-FFF2-40B4-BE49-F238E27FC236}">
                <a16:creationId xmlns:a16="http://schemas.microsoft.com/office/drawing/2014/main" id="{12A1AF32-6764-8E3A-662F-301C8DFE08B6}"/>
              </a:ext>
            </a:extLst>
          </p:cNvPr>
          <p:cNvSpPr/>
          <p:nvPr/>
        </p:nvSpPr>
        <p:spPr>
          <a:xfrm>
            <a:off x="1675623" y="5655694"/>
            <a:ext cx="3120220" cy="97627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zh-TW" altLang="en-US" b="1" dirty="0">
                <a:latin typeface="微軟正黑體" pitchFamily="34" charset="-120"/>
                <a:ea typeface="微軟正黑體" pitchFamily="34" charset="-120"/>
                <a:cs typeface="Calibri"/>
                <a:sym typeface="Calibri"/>
              </a:rPr>
              <a:t>小型加工區</a:t>
            </a:r>
            <a:endParaRPr lang="en-US" altLang="zh-TW" b="1" dirty="0">
              <a:latin typeface="微軟正黑體" pitchFamily="34" charset="-120"/>
              <a:ea typeface="微軟正黑體" pitchFamily="34" charset="-120"/>
              <a:cs typeface="Calibri"/>
              <a:sym typeface="Calibri"/>
            </a:endParaRPr>
          </a:p>
          <a:p>
            <a:pPr marL="0" marR="0" lvl="0" indent="0" algn="ctr" rtl="0">
              <a:spcBef>
                <a:spcPts val="0"/>
              </a:spcBef>
              <a:spcAft>
                <a:spcPts val="0"/>
              </a:spcAft>
              <a:buNone/>
            </a:pPr>
            <a:r>
              <a:rPr lang="zh-TW" altLang="en-US" b="1" dirty="0">
                <a:latin typeface="微軟正黑體" pitchFamily="34" charset="-120"/>
                <a:ea typeface="微軟正黑體" pitchFamily="34" charset="-120"/>
                <a:cs typeface="Calibri"/>
                <a:sym typeface="Calibri"/>
              </a:rPr>
              <a:t>交流討論區</a:t>
            </a:r>
            <a:endParaRPr dirty="0">
              <a:solidFill>
                <a:schemeClr val="lt1"/>
              </a:solidFill>
              <a:latin typeface="微軟正黑體" pitchFamily="34" charset="-120"/>
              <a:ea typeface="微軟正黑體" pitchFamily="34" charset="-120"/>
              <a:cs typeface="Calibri"/>
              <a:sym typeface="Calibri"/>
            </a:endParaRPr>
          </a:p>
        </p:txBody>
      </p:sp>
      <p:sp>
        <p:nvSpPr>
          <p:cNvPr id="9" name="Google Shape;344;p14">
            <a:extLst>
              <a:ext uri="{FF2B5EF4-FFF2-40B4-BE49-F238E27FC236}">
                <a16:creationId xmlns:a16="http://schemas.microsoft.com/office/drawing/2014/main" id="{90181488-18B4-0BA5-6506-19709C6F1527}"/>
              </a:ext>
            </a:extLst>
          </p:cNvPr>
          <p:cNvSpPr/>
          <p:nvPr/>
        </p:nvSpPr>
        <p:spPr>
          <a:xfrm>
            <a:off x="4242350" y="5605360"/>
            <a:ext cx="2872496" cy="976270"/>
          </a:xfrm>
          <a:prstGeom prst="rect">
            <a:avLst/>
          </a:prstGeom>
          <a:noFill/>
          <a:ln>
            <a:noFill/>
          </a:ln>
        </p:spPr>
        <p:txBody>
          <a:bodyPr spcFirstLastPara="1" wrap="square" lIns="91425" tIns="45700" rIns="91425" bIns="45700" anchor="ctr" anchorCtr="0">
            <a:noAutofit/>
          </a:bodyPr>
          <a:lstStyle/>
          <a:p>
            <a:pPr algn="ctr"/>
            <a:r>
              <a:rPr lang="zh-TW" altLang="zh-TW" b="1" dirty="0">
                <a:latin typeface="微軟正黑體" pitchFamily="34" charset="-120"/>
                <a:ea typeface="微軟正黑體" pitchFamily="34" charset="-120"/>
                <a:cs typeface="Calibri"/>
              </a:rPr>
              <a:t>電工區、金工區</a:t>
            </a:r>
            <a:endParaRPr b="1" dirty="0">
              <a:latin typeface="微軟正黑體" pitchFamily="34" charset="-120"/>
              <a:ea typeface="微軟正黑體" pitchFamily="34" charset="-120"/>
              <a:cs typeface="Calibri"/>
              <a:sym typeface="Calibri"/>
            </a:endParaRPr>
          </a:p>
        </p:txBody>
      </p:sp>
      <p:sp>
        <p:nvSpPr>
          <p:cNvPr id="10" name="Google Shape;344;p14">
            <a:extLst>
              <a:ext uri="{FF2B5EF4-FFF2-40B4-BE49-F238E27FC236}">
                <a16:creationId xmlns:a16="http://schemas.microsoft.com/office/drawing/2014/main" id="{937198AA-96D4-463F-1F81-B7115E3FD608}"/>
              </a:ext>
            </a:extLst>
          </p:cNvPr>
          <p:cNvSpPr/>
          <p:nvPr/>
        </p:nvSpPr>
        <p:spPr>
          <a:xfrm>
            <a:off x="6476729" y="5655694"/>
            <a:ext cx="3218590" cy="976270"/>
          </a:xfrm>
          <a:prstGeom prst="rect">
            <a:avLst/>
          </a:prstGeom>
          <a:noFill/>
          <a:ln>
            <a:noFill/>
          </a:ln>
        </p:spPr>
        <p:txBody>
          <a:bodyPr spcFirstLastPara="1" wrap="square" lIns="91425" tIns="45700" rIns="91425" bIns="45700" anchor="ctr" anchorCtr="0">
            <a:noAutofit/>
          </a:bodyPr>
          <a:lstStyle/>
          <a:p>
            <a:pPr algn="ctr"/>
            <a:r>
              <a:rPr lang="en-US" altLang="zh-TW" b="1" dirty="0">
                <a:latin typeface="微軟正黑體" pitchFamily="34" charset="-120"/>
                <a:ea typeface="微軟正黑體" pitchFamily="34" charset="-120"/>
                <a:cs typeface="Calibri"/>
              </a:rPr>
              <a:t>3D</a:t>
            </a:r>
            <a:r>
              <a:rPr lang="zh-TW" altLang="zh-TW" b="1" dirty="0">
                <a:latin typeface="微軟正黑體" pitchFamily="34" charset="-120"/>
                <a:ea typeface="微軟正黑體" pitchFamily="34" charset="-120"/>
                <a:cs typeface="Calibri"/>
              </a:rPr>
              <a:t>快速</a:t>
            </a:r>
            <a:r>
              <a:rPr lang="zh-TW" altLang="en-US" b="1" dirty="0">
                <a:latin typeface="微軟正黑體" pitchFamily="34" charset="-120"/>
                <a:ea typeface="微軟正黑體" pitchFamily="34" charset="-120"/>
                <a:cs typeface="Calibri"/>
              </a:rPr>
              <a:t>、</a:t>
            </a:r>
            <a:r>
              <a:rPr lang="zh-TW" altLang="zh-TW" b="1" dirty="0">
                <a:latin typeface="微軟正黑體" pitchFamily="34" charset="-120"/>
                <a:ea typeface="微軟正黑體" pitchFamily="34" charset="-120"/>
                <a:cs typeface="Calibri"/>
              </a:rPr>
              <a:t>成形區</a:t>
            </a:r>
            <a:endParaRPr lang="en-US" altLang="zh-TW" b="1" dirty="0">
              <a:latin typeface="微軟正黑體" pitchFamily="34" charset="-120"/>
              <a:ea typeface="微軟正黑體" pitchFamily="34" charset="-120"/>
              <a:cs typeface="Calibri"/>
            </a:endParaRPr>
          </a:p>
          <a:p>
            <a:pPr algn="ctr"/>
            <a:r>
              <a:rPr lang="zh-TW" altLang="zh-TW" b="1" dirty="0">
                <a:latin typeface="微軟正黑體" pitchFamily="34" charset="-120"/>
                <a:ea typeface="微軟正黑體" pitchFamily="34" charset="-120"/>
                <a:cs typeface="Calibri"/>
              </a:rPr>
              <a:t>雷雕區、木工區</a:t>
            </a:r>
            <a:endParaRPr b="1" dirty="0">
              <a:latin typeface="微軟正黑體" pitchFamily="34" charset="-120"/>
              <a:ea typeface="微軟正黑體" pitchFamily="34" charset="-120"/>
              <a:cs typeface="Calibri"/>
              <a:sym typeface="Calibri"/>
            </a:endParaRPr>
          </a:p>
        </p:txBody>
      </p:sp>
      <p:pic>
        <p:nvPicPr>
          <p:cNvPr id="13" name="圖片 12" descr=" ">
            <a:extLst>
              <a:ext uri="{FF2B5EF4-FFF2-40B4-BE49-F238E27FC236}">
                <a16:creationId xmlns:a16="http://schemas.microsoft.com/office/drawing/2014/main" id="{BCF961D2-BC74-4AF0-8871-7EDF4C0C16A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7852" y="4546833"/>
            <a:ext cx="1669437" cy="1186163"/>
          </a:xfrm>
          <a:prstGeom prst="rect">
            <a:avLst/>
          </a:prstGeom>
        </p:spPr>
      </p:pic>
      <p:pic>
        <p:nvPicPr>
          <p:cNvPr id="14" name="圖片 13" descr=" ">
            <a:extLst>
              <a:ext uri="{FF2B5EF4-FFF2-40B4-BE49-F238E27FC236}">
                <a16:creationId xmlns:a16="http://schemas.microsoft.com/office/drawing/2014/main" id="{D716D272-752A-4E30-AFAF-89B679195AC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7626" y="4546832"/>
            <a:ext cx="1669437" cy="1186163"/>
          </a:xfrm>
          <a:prstGeom prst="rect">
            <a:avLst/>
          </a:prstGeom>
          <a:noFill/>
          <a:ln>
            <a:noFill/>
          </a:ln>
        </p:spPr>
      </p:pic>
      <p:pic>
        <p:nvPicPr>
          <p:cNvPr id="15" name="圖片 14" descr=" ">
            <a:extLst>
              <a:ext uri="{FF2B5EF4-FFF2-40B4-BE49-F238E27FC236}">
                <a16:creationId xmlns:a16="http://schemas.microsoft.com/office/drawing/2014/main" id="{D486184B-4204-4D2E-9346-42566EE8F14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6620" y="4534448"/>
            <a:ext cx="1669437" cy="1186162"/>
          </a:xfrm>
          <a:prstGeom prst="rect">
            <a:avLst/>
          </a:prstGeom>
          <a:noFill/>
          <a:ln>
            <a:noFill/>
          </a:ln>
        </p:spPr>
      </p:pic>
      <p:pic>
        <p:nvPicPr>
          <p:cNvPr id="16" name="圖片 15">
            <a:extLst>
              <a:ext uri="{FF2B5EF4-FFF2-40B4-BE49-F238E27FC236}">
                <a16:creationId xmlns:a16="http://schemas.microsoft.com/office/drawing/2014/main" id="{65F09690-BABC-4234-98D8-3BD81E88AF8A}"/>
              </a:ext>
            </a:extLst>
          </p:cNvPr>
          <p:cNvPicPr/>
          <p:nvPr/>
        </p:nvPicPr>
        <p:blipFill rotWithShape="1">
          <a:blip r:embed="rId5" cstate="print">
            <a:extLst>
              <a:ext uri="{28A0092B-C50C-407E-A947-70E740481C1C}">
                <a14:useLocalDpi xmlns:a14="http://schemas.microsoft.com/office/drawing/2010/main" val="0"/>
              </a:ext>
            </a:extLst>
          </a:blip>
          <a:srcRect t="6478" b="5733"/>
          <a:stretch/>
        </p:blipFill>
        <p:spPr bwMode="auto">
          <a:xfrm>
            <a:off x="2200072" y="1553176"/>
            <a:ext cx="6901981" cy="2151884"/>
          </a:xfrm>
          <a:prstGeom prst="rect">
            <a:avLst/>
          </a:prstGeom>
          <a:noFill/>
          <a:ln>
            <a:noFill/>
          </a:ln>
          <a:extLst>
            <a:ext uri="{53640926-AAD7-44D8-BBD7-CCE9431645EC}">
              <a14:shadowObscured xmlns:a14="http://schemas.microsoft.com/office/drawing/2010/main"/>
            </a:ext>
          </a:extLst>
        </p:spPr>
      </p:pic>
      <p:sp>
        <p:nvSpPr>
          <p:cNvPr id="17" name="文字方塊 16">
            <a:extLst>
              <a:ext uri="{FF2B5EF4-FFF2-40B4-BE49-F238E27FC236}">
                <a16:creationId xmlns:a16="http://schemas.microsoft.com/office/drawing/2014/main" id="{67678DD1-80C2-472F-B5ED-6CE8565286B0}"/>
              </a:ext>
            </a:extLst>
          </p:cNvPr>
          <p:cNvSpPr txBox="1"/>
          <p:nvPr/>
        </p:nvSpPr>
        <p:spPr>
          <a:xfrm>
            <a:off x="2573324" y="3705060"/>
            <a:ext cx="6102990" cy="369332"/>
          </a:xfrm>
          <a:prstGeom prst="rect">
            <a:avLst/>
          </a:prstGeom>
          <a:noFill/>
        </p:spPr>
        <p:txBody>
          <a:bodyPr wrap="square">
            <a:spAutoFit/>
          </a:bodyPr>
          <a:lstStyle/>
          <a:p>
            <a:pPr marL="304800" algn="ctr" hangingPunct="0"/>
            <a:r>
              <a:rPr lang="zh-TW" altLang="zh-TW" sz="1800" kern="1200" dirty="0">
                <a:solidFill>
                  <a:srgbClr val="000000"/>
                </a:solidFill>
                <a:effectLst/>
                <a:latin typeface="微軟正黑體" pitchFamily="34" charset="-120"/>
                <a:ea typeface="微軟正黑體" pitchFamily="34" charset="-120"/>
                <a:cs typeface="Times New Roman" panose="02020603050405020304" pitchFamily="18" charset="0"/>
              </a:rPr>
              <a:t>智慧臺中創客基地平面圖</a:t>
            </a:r>
            <a:endParaRPr lang="zh-TW" altLang="zh-TW" sz="1800" kern="100" dirty="0">
              <a:effectLst/>
              <a:latin typeface="微軟正黑體" pitchFamily="34" charset="-120"/>
              <a:ea typeface="微軟正黑體" pitchFamily="34" charset="-120"/>
              <a:cs typeface="Times New Roman" panose="02020603050405020304" pitchFamily="18" charset="0"/>
            </a:endParaRPr>
          </a:p>
        </p:txBody>
      </p:sp>
      <p:pic>
        <p:nvPicPr>
          <p:cNvPr id="18" name="圖片 17">
            <a:extLst>
              <a:ext uri="{FF2B5EF4-FFF2-40B4-BE49-F238E27FC236}">
                <a16:creationId xmlns:a16="http://schemas.microsoft.com/office/drawing/2014/main" id="{667B6B2C-A06E-4BE3-BC1F-ECA058F504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81573" y="4133265"/>
            <a:ext cx="2008894" cy="2008894"/>
          </a:xfrm>
          <a:prstGeom prst="rect">
            <a:avLst/>
          </a:prstGeom>
        </p:spPr>
      </p:pic>
      <p:sp>
        <p:nvSpPr>
          <p:cNvPr id="19" name="文字方塊 18">
            <a:extLst>
              <a:ext uri="{FF2B5EF4-FFF2-40B4-BE49-F238E27FC236}">
                <a16:creationId xmlns:a16="http://schemas.microsoft.com/office/drawing/2014/main" id="{AECDCC98-A28C-4F43-98AB-B43DB0B1C5BB}"/>
              </a:ext>
            </a:extLst>
          </p:cNvPr>
          <p:cNvSpPr txBox="1"/>
          <p:nvPr/>
        </p:nvSpPr>
        <p:spPr>
          <a:xfrm>
            <a:off x="9815856" y="5995372"/>
            <a:ext cx="1723549" cy="400110"/>
          </a:xfrm>
          <a:prstGeom prst="rect">
            <a:avLst/>
          </a:prstGeom>
          <a:noFill/>
        </p:spPr>
        <p:txBody>
          <a:bodyPr wrap="none" rtlCol="0">
            <a:spAutoFit/>
          </a:bodyPr>
          <a:lstStyle/>
          <a:p>
            <a:r>
              <a:rPr lang="zh-TW" altLang="en-US" sz="2000" b="1" dirty="0">
                <a:solidFill>
                  <a:srgbClr val="FF0000"/>
                </a:solidFill>
                <a:latin typeface="微軟正黑體" pitchFamily="34" charset="-120"/>
                <a:ea typeface="微軟正黑體" pitchFamily="34" charset="-120"/>
              </a:rPr>
              <a:t>中區報名網址</a:t>
            </a:r>
            <a:endParaRPr lang="en-US" altLang="zh-TW" sz="2000" b="1" dirty="0">
              <a:solidFill>
                <a:srgbClr val="FF0000"/>
              </a:solidFill>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id="{1DE3CF24-B363-4E18-87FF-5386E1B3EC27}"/>
              </a:ext>
            </a:extLst>
          </p:cNvPr>
          <p:cNvSpPr>
            <a:spLocks noGrp="1"/>
          </p:cNvSpPr>
          <p:nvPr>
            <p:ph type="sldNum" sz="quarter" idx="12"/>
          </p:nvPr>
        </p:nvSpPr>
        <p:spPr/>
        <p:txBody>
          <a:bodyPr/>
          <a:lstStyle/>
          <a:p>
            <a:fld id="{5F21AC4E-9E39-41F9-8F2C-D1A48B915077}" type="slidenum">
              <a:rPr lang="zh-TW" altLang="en-US" smtClean="0">
                <a:latin typeface="微軟正黑體" pitchFamily="34" charset="-120"/>
                <a:ea typeface="微軟正黑體" pitchFamily="34" charset="-120"/>
              </a:rPr>
              <a:pPr/>
              <a:t>22</a:t>
            </a:fld>
            <a:endParaRPr lang="zh-TW" altLang="en-US">
              <a:latin typeface="微軟正黑體" pitchFamily="34" charset="-120"/>
              <a:ea typeface="微軟正黑體" pitchFamily="34" charset="-120"/>
            </a:endParaRPr>
          </a:p>
        </p:txBody>
      </p:sp>
    </p:spTree>
    <p:extLst>
      <p:ext uri="{BB962C8B-B14F-4D97-AF65-F5344CB8AC3E}">
        <p14:creationId xmlns:p14="http://schemas.microsoft.com/office/powerpoint/2010/main" val="5531119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5AB44980-0AB7-460F-A141-581F6BB80EA3}"/>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5CCC0C94-30DF-4A23-B184-74DAB1AC81C1}"/>
              </a:ext>
            </a:extLst>
          </p:cNvPr>
          <p:cNvSpPr>
            <a:spLocks noGrp="1"/>
          </p:cNvSpPr>
          <p:nvPr>
            <p:ph type="sldNum" idx="12"/>
          </p:nvPr>
        </p:nvSpPr>
        <p:spPr>
          <a:xfrm>
            <a:off x="9173683" y="6147482"/>
            <a:ext cx="2743200" cy="365125"/>
          </a:xfrm>
        </p:spPr>
        <p:txBody>
          <a:bodyPr/>
          <a:lstStyle/>
          <a:p>
            <a:fld id="{00000000-1234-1234-1234-123412341234}" type="slidenum">
              <a:rPr lang="en-US" altLang="zh-TW" smtClean="0"/>
              <a:pPr/>
              <a:t>23</a:t>
            </a:fld>
            <a:endParaRPr lang="zh-TW" altLang="en-US" dirty="0"/>
          </a:p>
        </p:txBody>
      </p:sp>
      <p:pic>
        <p:nvPicPr>
          <p:cNvPr id="3" name="圖片 2">
            <a:extLst>
              <a:ext uri="{FF2B5EF4-FFF2-40B4-BE49-F238E27FC236}">
                <a16:creationId xmlns:a16="http://schemas.microsoft.com/office/drawing/2014/main" id="{6D1D5456-4AE8-4A0F-8976-DA653ABA7C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500" y="8389"/>
            <a:ext cx="10287000" cy="6858000"/>
          </a:xfrm>
          <a:prstGeom prst="rect">
            <a:avLst/>
          </a:prstGeom>
        </p:spPr>
      </p:pic>
      <p:sp>
        <p:nvSpPr>
          <p:cNvPr id="6" name="文字方塊 5">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308809791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620C612C-7DCB-49E5-9ED7-7D7455BD84E0}"/>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3AA05923-F508-4FAE-9502-97E7153770AB}"/>
              </a:ext>
            </a:extLst>
          </p:cNvPr>
          <p:cNvSpPr>
            <a:spLocks noGrp="1"/>
          </p:cNvSpPr>
          <p:nvPr>
            <p:ph type="sldNum" idx="12"/>
          </p:nvPr>
        </p:nvSpPr>
        <p:spPr>
          <a:xfrm>
            <a:off x="9169002" y="6154026"/>
            <a:ext cx="2743200" cy="365125"/>
          </a:xfrm>
        </p:spPr>
        <p:txBody>
          <a:bodyPr/>
          <a:lstStyle/>
          <a:p>
            <a:fld id="{00000000-1234-1234-1234-123412341234}" type="slidenum">
              <a:rPr lang="en-US" altLang="zh-TW" smtClean="0"/>
              <a:pPr/>
              <a:t>24</a:t>
            </a:fld>
            <a:endParaRPr lang="zh-TW" altLang="en-US" dirty="0"/>
          </a:p>
        </p:txBody>
      </p:sp>
      <p:pic>
        <p:nvPicPr>
          <p:cNvPr id="8" name="圖片 7">
            <a:extLst>
              <a:ext uri="{FF2B5EF4-FFF2-40B4-BE49-F238E27FC236}">
                <a16:creationId xmlns:a16="http://schemas.microsoft.com/office/drawing/2014/main" id="{1884DECE-2A1F-4CF3-A1F5-3CDD730363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500" y="16778"/>
            <a:ext cx="10287000" cy="6858000"/>
          </a:xfrm>
          <a:prstGeom prst="rect">
            <a:avLst/>
          </a:prstGeom>
        </p:spPr>
      </p:pic>
      <p:sp>
        <p:nvSpPr>
          <p:cNvPr id="6" name="文字方塊 5">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349414597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9728E098-F87D-46D1-AC0A-A1C8186B57B6}"/>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C99931BA-D78D-4A90-83FA-41CD4E5B706A}"/>
              </a:ext>
            </a:extLst>
          </p:cNvPr>
          <p:cNvSpPr>
            <a:spLocks noGrp="1"/>
          </p:cNvSpPr>
          <p:nvPr>
            <p:ph type="sldNum" idx="12"/>
          </p:nvPr>
        </p:nvSpPr>
        <p:spPr>
          <a:xfrm>
            <a:off x="9141118" y="6127521"/>
            <a:ext cx="2743200" cy="365125"/>
          </a:xfrm>
        </p:spPr>
        <p:txBody>
          <a:bodyPr/>
          <a:lstStyle/>
          <a:p>
            <a:fld id="{00000000-1234-1234-1234-123412341234}" type="slidenum">
              <a:rPr lang="en-US" altLang="zh-TW" smtClean="0"/>
              <a:pPr/>
              <a:t>25</a:t>
            </a:fld>
            <a:endParaRPr lang="zh-TW" altLang="en-US" dirty="0"/>
          </a:p>
        </p:txBody>
      </p:sp>
      <p:pic>
        <p:nvPicPr>
          <p:cNvPr id="3" name="圖片 2">
            <a:extLst>
              <a:ext uri="{FF2B5EF4-FFF2-40B4-BE49-F238E27FC236}">
                <a16:creationId xmlns:a16="http://schemas.microsoft.com/office/drawing/2014/main" id="{9D18CC9F-ACF7-4C5E-A123-D25B139A118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500" y="8389"/>
            <a:ext cx="10287000" cy="6858000"/>
          </a:xfrm>
          <a:prstGeom prst="rect">
            <a:avLst/>
          </a:prstGeom>
        </p:spPr>
      </p:pic>
      <p:sp>
        <p:nvSpPr>
          <p:cNvPr id="6" name="文字方塊 5">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362726642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2E5C225B-E007-47FF-A0E9-08CFE286B337}"/>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799427A7-C43E-4669-8398-CD415BF67B26}"/>
              </a:ext>
            </a:extLst>
          </p:cNvPr>
          <p:cNvSpPr>
            <a:spLocks noGrp="1"/>
          </p:cNvSpPr>
          <p:nvPr>
            <p:ph type="sldNum" idx="12"/>
          </p:nvPr>
        </p:nvSpPr>
        <p:spPr>
          <a:xfrm>
            <a:off x="9141118" y="6123542"/>
            <a:ext cx="2743200" cy="365125"/>
          </a:xfrm>
        </p:spPr>
        <p:txBody>
          <a:bodyPr/>
          <a:lstStyle/>
          <a:p>
            <a:fld id="{00000000-1234-1234-1234-123412341234}" type="slidenum">
              <a:rPr lang="en-US" altLang="zh-TW" smtClean="0"/>
              <a:pPr/>
              <a:t>26</a:t>
            </a:fld>
            <a:endParaRPr lang="zh-TW" altLang="en-US" dirty="0"/>
          </a:p>
        </p:txBody>
      </p:sp>
      <p:pic>
        <p:nvPicPr>
          <p:cNvPr id="3" name="圖片 2">
            <a:extLst>
              <a:ext uri="{FF2B5EF4-FFF2-40B4-BE49-F238E27FC236}">
                <a16:creationId xmlns:a16="http://schemas.microsoft.com/office/drawing/2014/main" id="{21B59B89-B5D8-4662-A1C3-CE91ED9CB0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500" y="8389"/>
            <a:ext cx="10287000" cy="6858000"/>
          </a:xfrm>
          <a:prstGeom prst="rect">
            <a:avLst/>
          </a:prstGeom>
        </p:spPr>
      </p:pic>
      <p:sp>
        <p:nvSpPr>
          <p:cNvPr id="6" name="文字方塊 5">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825410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FCD596A9-63D2-4C51-A498-3A0375F5C942}"/>
              </a:ext>
            </a:extLst>
          </p:cNvPr>
          <p:cNvSpPr/>
          <p:nvPr/>
        </p:nvSpPr>
        <p:spPr>
          <a:xfrm>
            <a:off x="8967831" y="1325461"/>
            <a:ext cx="3238794" cy="55325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Google Shape;190;p4">
            <a:extLst>
              <a:ext uri="{FF2B5EF4-FFF2-40B4-BE49-F238E27FC236}">
                <a16:creationId xmlns:a16="http://schemas.microsoft.com/office/drawing/2014/main" id="{3411634E-9468-8054-A928-E3DFF3D02745}"/>
              </a:ext>
            </a:extLst>
          </p:cNvPr>
          <p:cNvSpPr txBox="1">
            <a:spLocks/>
          </p:cNvSpPr>
          <p:nvPr/>
        </p:nvSpPr>
        <p:spPr>
          <a:xfrm>
            <a:off x="-158822" y="997747"/>
            <a:ext cx="3983651" cy="900342"/>
          </a:xfrm>
          <a:prstGeom prst="roundRect">
            <a:avLst>
              <a:gd name="adj" fmla="val 30464"/>
            </a:avLst>
          </a:prstGeom>
          <a:noFill/>
          <a:ln w="38100">
            <a:noFill/>
          </a:ln>
        </p:spPr>
        <p:txBody>
          <a:bodyPr spcFirstLastPara="1" wrap="square" lIns="91425" tIns="45700" rIns="91425" bIns="4570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buClr>
                <a:schemeClr val="lt1"/>
              </a:buClr>
              <a:buSzPts val="4400"/>
              <a:buFont typeface="Microsoft JhengHei"/>
              <a:buNone/>
            </a:pPr>
            <a:r>
              <a:rPr lang="zh-TW" altLang="en-US" sz="3600" b="1" u="sng" dirty="0">
                <a:latin typeface="Adobe 繁黑體 Std B" panose="020B0700000000000000" pitchFamily="34" charset="-120"/>
                <a:ea typeface="Adobe 繁黑體 Std B" panose="020B0700000000000000" pitchFamily="34" charset="-120"/>
              </a:rPr>
              <a:t>說明事項</a:t>
            </a:r>
            <a:endParaRPr lang="zh-TW" altLang="en-US" sz="3600" u="sng" dirty="0">
              <a:latin typeface="Adobe 繁黑體 Std B" panose="020B0700000000000000" pitchFamily="34" charset="-120"/>
              <a:ea typeface="Adobe 繁黑體 Std B" panose="020B0700000000000000" pitchFamily="34" charset="-120"/>
            </a:endParaRPr>
          </a:p>
        </p:txBody>
      </p:sp>
      <p:sp>
        <p:nvSpPr>
          <p:cNvPr id="5" name="Google Shape;247;p8">
            <a:extLst>
              <a:ext uri="{FF2B5EF4-FFF2-40B4-BE49-F238E27FC236}">
                <a16:creationId xmlns:a16="http://schemas.microsoft.com/office/drawing/2014/main" id="{E3D6D812-4CBB-016C-BB85-5B629973C71F}"/>
              </a:ext>
            </a:extLst>
          </p:cNvPr>
          <p:cNvSpPr txBox="1"/>
          <p:nvPr/>
        </p:nvSpPr>
        <p:spPr>
          <a:xfrm>
            <a:off x="3119174" y="1139511"/>
            <a:ext cx="9028959" cy="502181"/>
          </a:xfrm>
          <a:prstGeom prst="rect">
            <a:avLst/>
          </a:prstGeom>
          <a:noFill/>
          <a:ln>
            <a:noFill/>
          </a:ln>
        </p:spPr>
        <p:txBody>
          <a:bodyPr spcFirstLastPara="1" wrap="square" lIns="91425" tIns="45700" rIns="91425" bIns="45700" anchor="t" anchorCtr="0">
            <a:noAutofit/>
          </a:bodyPr>
          <a:lstStyle/>
          <a:p>
            <a:pPr lvl="0">
              <a:lnSpc>
                <a:spcPct val="104999"/>
              </a:lnSpc>
              <a:buClr>
                <a:srgbClr val="FFC000"/>
              </a:buClr>
              <a:buSzPts val="3200"/>
            </a:pPr>
            <a:r>
              <a:rPr lang="zh-TW" altLang="en-US" sz="3200" b="1" dirty="0">
                <a:solidFill>
                  <a:schemeClr val="accent6"/>
                </a:solidFill>
                <a:latin typeface="Microsoft JhengHei"/>
                <a:ea typeface="Microsoft JhengHei"/>
                <a:cs typeface="Microsoft JhengHei"/>
                <a:sym typeface="Microsoft JhengHei"/>
              </a:rPr>
              <a:t>評審委員評審方式</a:t>
            </a:r>
          </a:p>
        </p:txBody>
      </p:sp>
      <p:sp>
        <p:nvSpPr>
          <p:cNvPr id="6" name="內容版面配置區 2">
            <a:extLst>
              <a:ext uri="{FF2B5EF4-FFF2-40B4-BE49-F238E27FC236}">
                <a16:creationId xmlns:a16="http://schemas.microsoft.com/office/drawing/2014/main" id="{4F41AD3D-737C-8B8C-F098-699F9D7E8B23}"/>
              </a:ext>
            </a:extLst>
          </p:cNvPr>
          <p:cNvSpPr txBox="1">
            <a:spLocks/>
          </p:cNvSpPr>
          <p:nvPr/>
        </p:nvSpPr>
        <p:spPr>
          <a:xfrm>
            <a:off x="776306" y="1783456"/>
            <a:ext cx="10639388" cy="45423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SzPts val="2800"/>
              <a:buFont typeface="Arial" panose="020B0604020202020204" pitchFamily="34" charset="0"/>
              <a:buNone/>
            </a:pP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為讓參賽隊伍能充分表達作品之特色，分兩階段實施：</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Font typeface="Arial" panose="020B0604020202020204" pitchFamily="34" charset="0"/>
              <a:buNone/>
            </a:pPr>
            <a:endParaRPr lang="zh-TW" altLang="en-US" sz="8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zh-TW" altLang="en-US" sz="2500" b="1" dirty="0">
                <a:solidFill>
                  <a:schemeClr val="accent6"/>
                </a:solidFill>
                <a:latin typeface="微軟正黑體" panose="020B0604030504040204" pitchFamily="34" charset="-120"/>
                <a:ea typeface="微軟正黑體" panose="020B0604030504040204" pitchFamily="34" charset="-120"/>
              </a:rPr>
              <a:t>第一階段</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：引導評審委員以</a:t>
            </a: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現場觀察</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方式以</a:t>
            </a: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五大評比指標，</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對所有</a:t>
            </a:r>
            <a:endParaRPr lang="en-US" altLang="zh-TW" sz="25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None/>
            </a:pP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                    </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參賽隊伍進行初步的認識與瞭解</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第一階段不淘汰團隊</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a:t>
            </a:r>
          </a:p>
          <a:p>
            <a:pPr marL="0" indent="0">
              <a:lnSpc>
                <a:spcPct val="150000"/>
              </a:lnSpc>
              <a:spcBef>
                <a:spcPts val="0"/>
              </a:spcBef>
              <a:buSzPts val="2800"/>
              <a:buNone/>
            </a:pPr>
            <a:r>
              <a:rPr lang="zh-TW" altLang="en-US" sz="2500" b="1" dirty="0">
                <a:solidFill>
                  <a:schemeClr val="accent6"/>
                </a:solidFill>
                <a:latin typeface="微軟正黑體" panose="020B0604030504040204" pitchFamily="34" charset="-120"/>
                <a:ea typeface="微軟正黑體" panose="020B0604030504040204" pitchFamily="34" charset="-120"/>
              </a:rPr>
              <a:t>第二階段</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：所有參賽隊伍</a:t>
            </a: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簡報決選。</a:t>
            </a:r>
          </a:p>
          <a:p>
            <a:pPr marL="0" indent="0">
              <a:lnSpc>
                <a:spcPct val="150000"/>
              </a:lnSpc>
              <a:spcBef>
                <a:spcPts val="0"/>
              </a:spcBef>
              <a:buSzPts val="2800"/>
              <a:buFont typeface="Arial" panose="020B0604020202020204" pitchFamily="34" charset="0"/>
              <a:buNone/>
            </a:pPr>
            <a:endParaRPr lang="en-US" altLang="zh-TW" sz="800" dirty="0">
              <a:solidFill>
                <a:schemeClr val="bg2">
                  <a:lumMod val="10000"/>
                </a:schemeClr>
              </a:solidFill>
              <a:latin typeface="微軟正黑體" panose="020B0604030504040204" pitchFamily="34" charset="-120"/>
              <a:ea typeface="微軟正黑體" panose="020B0604030504040204" pitchFamily="34" charset="-120"/>
            </a:endParaRPr>
          </a:p>
          <a:p>
            <a:pPr marL="0" indent="0">
              <a:lnSpc>
                <a:spcPct val="150000"/>
              </a:lnSpc>
              <a:spcBef>
                <a:spcPts val="0"/>
              </a:spcBef>
              <a:buSzPts val="2800"/>
              <a:buFont typeface="Arial" panose="020B0604020202020204" pitchFamily="34" charset="0"/>
              <a:buNone/>
            </a:pP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各主辦單位可視參賽隊伍數彈性調整兩個階段的評審時間與實施方式，以利有效控管活動準時結束，</a:t>
            </a:r>
            <a:r>
              <a:rPr lang="zh-TW" altLang="en-US" sz="2500" b="1" dirty="0">
                <a:solidFill>
                  <a:schemeClr val="bg2">
                    <a:lumMod val="10000"/>
                  </a:schemeClr>
                </a:solidFill>
                <a:latin typeface="微軟正黑體" panose="020B0604030504040204" pitchFamily="34" charset="-120"/>
                <a:ea typeface="微軟正黑體" panose="020B0604030504040204" pitchFamily="34" charset="-120"/>
              </a:rPr>
              <a:t>所以請隊伍至少派一人留守，以防活動流程若有更改影響競賽權益。</a:t>
            </a:r>
          </a:p>
        </p:txBody>
      </p:sp>
      <p:sp>
        <p:nvSpPr>
          <p:cNvPr id="2" name="投影片編號版面配置區 1">
            <a:extLst>
              <a:ext uri="{FF2B5EF4-FFF2-40B4-BE49-F238E27FC236}">
                <a16:creationId xmlns:a16="http://schemas.microsoft.com/office/drawing/2014/main" id="{10F8C0FA-CB4C-4467-B2F8-FD3AA50753F6}"/>
              </a:ext>
            </a:extLst>
          </p:cNvPr>
          <p:cNvSpPr>
            <a:spLocks noGrp="1"/>
          </p:cNvSpPr>
          <p:nvPr>
            <p:ph type="sldNum" sz="quarter" idx="12"/>
          </p:nvPr>
        </p:nvSpPr>
        <p:spPr/>
        <p:txBody>
          <a:bodyPr/>
          <a:lstStyle/>
          <a:p>
            <a:fld id="{5F21AC4E-9E39-41F9-8F2C-D1A48B915077}" type="slidenum">
              <a:rPr lang="zh-TW" altLang="en-US" smtClean="0"/>
              <a:pPr/>
              <a:t>27</a:t>
            </a:fld>
            <a:endParaRPr lang="zh-TW" altLang="en-US"/>
          </a:p>
        </p:txBody>
      </p:sp>
    </p:spTree>
    <p:extLst>
      <p:ext uri="{BB962C8B-B14F-4D97-AF65-F5344CB8AC3E}">
        <p14:creationId xmlns:p14="http://schemas.microsoft.com/office/powerpoint/2010/main" val="12068492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314743" y="885662"/>
            <a:ext cx="11322471" cy="11745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lnSpc>
                <a:spcPts val="3360"/>
              </a:lnSpc>
            </a:pPr>
            <a:r>
              <a:rPr lang="zh-TW" altLang="en-US" sz="3100" dirty="0"/>
              <a:t>分區賽評審委員審查方式</a:t>
            </a:r>
            <a:endParaRPr lang="en-US" altLang="zh-TW" sz="3100" dirty="0"/>
          </a:p>
          <a:p>
            <a:pPr marL="0" indent="0" fontAlgn="base">
              <a:lnSpc>
                <a:spcPts val="3360"/>
              </a:lnSpc>
              <a:buNone/>
            </a:pPr>
            <a:r>
              <a:rPr lang="zh-TW" altLang="en-US" sz="3100" dirty="0">
                <a:solidFill>
                  <a:srgbClr val="C00000"/>
                </a:solidFill>
              </a:rPr>
              <a:t>  第一階段：「初審現場觀察」</a:t>
            </a:r>
            <a:endParaRPr lang="en-US" altLang="zh-TW" sz="3100" dirty="0">
              <a:solidFill>
                <a:srgbClr val="C00000"/>
              </a:solidFill>
            </a:endParaRPr>
          </a:p>
        </p:txBody>
      </p:sp>
      <p:sp>
        <p:nvSpPr>
          <p:cNvPr id="5" name="內容版面配置區 2"/>
          <p:cNvSpPr txBox="1">
            <a:spLocks/>
          </p:cNvSpPr>
          <p:nvPr/>
        </p:nvSpPr>
        <p:spPr>
          <a:xfrm>
            <a:off x="314743" y="289891"/>
            <a:ext cx="10893287" cy="7841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ts val="3360"/>
              </a:lnSpc>
              <a:buNone/>
            </a:pPr>
            <a:r>
              <a:rPr lang="zh-TW" altLang="en-US" sz="3200" b="1" dirty="0"/>
              <a:t>說明事項</a:t>
            </a:r>
            <a:r>
              <a:rPr lang="en-US" altLang="zh-TW" sz="3200" b="1" dirty="0"/>
              <a:t>-</a:t>
            </a:r>
            <a:r>
              <a:rPr lang="zh-TW" altLang="en-US" sz="3200" b="1" dirty="0"/>
              <a:t>競賽執行相關細節</a:t>
            </a:r>
          </a:p>
        </p:txBody>
      </p:sp>
      <p:sp>
        <p:nvSpPr>
          <p:cNvPr id="7" name="矩形 6">
            <a:extLst>
              <a:ext uri="{FF2B5EF4-FFF2-40B4-BE49-F238E27FC236}">
                <a16:creationId xmlns:a16="http://schemas.microsoft.com/office/drawing/2014/main" id="{6CA6D0E5-4B1C-46FB-BCDC-1A090E20A4EC}"/>
              </a:ext>
            </a:extLst>
          </p:cNvPr>
          <p:cNvSpPr/>
          <p:nvPr/>
        </p:nvSpPr>
        <p:spPr>
          <a:xfrm>
            <a:off x="8682606" y="1300294"/>
            <a:ext cx="3509394"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latin typeface="微軟正黑體" pitchFamily="34" charset="-120"/>
              <a:ea typeface="微軟正黑體" pitchFamily="34" charset="-120"/>
            </a:endParaRPr>
          </a:p>
        </p:txBody>
      </p:sp>
      <p:sp>
        <p:nvSpPr>
          <p:cNvPr id="6" name="內容版面配置區 2"/>
          <p:cNvSpPr txBox="1">
            <a:spLocks/>
          </p:cNvSpPr>
          <p:nvPr/>
        </p:nvSpPr>
        <p:spPr>
          <a:xfrm>
            <a:off x="702858" y="2063094"/>
            <a:ext cx="11075283" cy="43491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ts val="3360"/>
              </a:lnSpc>
              <a:buNone/>
            </a:pPr>
            <a:r>
              <a:rPr lang="zh-TW" altLang="en-US" dirty="0"/>
              <a:t>評審委員先以</a:t>
            </a:r>
            <a:r>
              <a:rPr lang="zh-TW" altLang="en-US" sz="3200" b="1" u="sng" dirty="0"/>
              <a:t>現場各組實地審查</a:t>
            </a:r>
            <a:r>
              <a:rPr lang="zh-TW" altLang="en-US" dirty="0"/>
              <a:t>方式，對所有參賽隊伍及作品做初步了解，評審不提供團隊建議，團隊也可放棄該階段審查。</a:t>
            </a:r>
            <a:endParaRPr lang="en-US" altLang="zh-TW" dirty="0"/>
          </a:p>
          <a:p>
            <a:pPr algn="just" fontAlgn="base">
              <a:lnSpc>
                <a:spcPts val="3360"/>
              </a:lnSpc>
            </a:pPr>
            <a:r>
              <a:rPr lang="zh-TW" altLang="en-US" dirty="0"/>
              <a:t>現場各組實地審查預計時間：</a:t>
            </a:r>
            <a:r>
              <a:rPr lang="en-US" altLang="zh-TW" u="sng" dirty="0">
                <a:solidFill>
                  <a:srgbClr val="0070C0"/>
                </a:solidFill>
              </a:rPr>
              <a:t>4/27</a:t>
            </a:r>
            <a:r>
              <a:rPr lang="zh-TW" altLang="en-US" u="sng" dirty="0">
                <a:solidFill>
                  <a:srgbClr val="0070C0"/>
                </a:solidFill>
              </a:rPr>
              <a:t>（日） </a:t>
            </a:r>
            <a:r>
              <a:rPr lang="en-US" altLang="zh-TW" u="sng" dirty="0">
                <a:solidFill>
                  <a:srgbClr val="0070C0"/>
                </a:solidFill>
              </a:rPr>
              <a:t>10</a:t>
            </a:r>
            <a:r>
              <a:rPr lang="zh-TW" altLang="en-US" u="sng" dirty="0">
                <a:solidFill>
                  <a:srgbClr val="0070C0"/>
                </a:solidFill>
              </a:rPr>
              <a:t>：</a:t>
            </a:r>
            <a:r>
              <a:rPr lang="en-US" altLang="zh-TW" u="sng" dirty="0">
                <a:solidFill>
                  <a:srgbClr val="0070C0"/>
                </a:solidFill>
              </a:rPr>
              <a:t>00-12</a:t>
            </a:r>
            <a:r>
              <a:rPr lang="zh-TW" altLang="en-US" u="sng" dirty="0">
                <a:solidFill>
                  <a:srgbClr val="0070C0"/>
                </a:solidFill>
              </a:rPr>
              <a:t>：</a:t>
            </a:r>
            <a:r>
              <a:rPr lang="en-US" altLang="zh-TW" u="sng" dirty="0">
                <a:solidFill>
                  <a:srgbClr val="0070C0"/>
                </a:solidFill>
              </a:rPr>
              <a:t>00</a:t>
            </a:r>
          </a:p>
          <a:p>
            <a:pPr marL="457200" lvl="1" indent="0" algn="just" fontAlgn="base">
              <a:lnSpc>
                <a:spcPts val="3360"/>
              </a:lnSpc>
              <a:buNone/>
            </a:pPr>
            <a:r>
              <a:rPr lang="zh-TW" altLang="en-US" sz="2800" dirty="0"/>
              <a:t>評審將至每組座位區進行，每組有</a:t>
            </a:r>
            <a:r>
              <a:rPr lang="zh-TW" altLang="en-US" sz="2800" b="1" dirty="0"/>
              <a:t>兩分鐘時間說明</a:t>
            </a:r>
            <a:r>
              <a:rPr lang="zh-TW" altLang="en-US" sz="2800" dirty="0"/>
              <a:t>，可用簡報或以作品直接簡介。</a:t>
            </a:r>
            <a:endParaRPr lang="en-US" altLang="zh-TW" sz="2800" dirty="0"/>
          </a:p>
        </p:txBody>
      </p:sp>
      <p:pic>
        <p:nvPicPr>
          <p:cNvPr id="8" name="圖片 7">
            <a:extLst>
              <a:ext uri="{FF2B5EF4-FFF2-40B4-BE49-F238E27FC236}">
                <a16:creationId xmlns:a16="http://schemas.microsoft.com/office/drawing/2014/main" id="{8E7E9AEB-373A-4046-944D-8D888620CA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94593" y="4020470"/>
            <a:ext cx="2358932" cy="2358932"/>
          </a:xfrm>
          <a:prstGeom prst="rect">
            <a:avLst/>
          </a:prstGeom>
        </p:spPr>
      </p:pic>
      <p:sp>
        <p:nvSpPr>
          <p:cNvPr id="9" name="文字方塊 8">
            <a:extLst>
              <a:ext uri="{FF2B5EF4-FFF2-40B4-BE49-F238E27FC236}">
                <a16:creationId xmlns:a16="http://schemas.microsoft.com/office/drawing/2014/main" id="{B5B3385F-7CBF-47E0-995C-B2FAE6AC8B40}"/>
              </a:ext>
            </a:extLst>
          </p:cNvPr>
          <p:cNvSpPr txBox="1"/>
          <p:nvPr/>
        </p:nvSpPr>
        <p:spPr>
          <a:xfrm>
            <a:off x="7957905" y="6259246"/>
            <a:ext cx="2177864" cy="461665"/>
          </a:xfrm>
          <a:prstGeom prst="rect">
            <a:avLst/>
          </a:prstGeom>
          <a:noFill/>
        </p:spPr>
        <p:txBody>
          <a:bodyPr wrap="square" rtlCol="0">
            <a:spAutoFit/>
          </a:bodyPr>
          <a:lstStyle/>
          <a:p>
            <a:r>
              <a:rPr lang="zh-TW" altLang="en-US" sz="2400" b="1" dirty="0">
                <a:solidFill>
                  <a:srgbClr val="FF0000"/>
                </a:solidFill>
                <a:latin typeface="微軟正黑體" pitchFamily="34" charset="-120"/>
                <a:ea typeface="微軟正黑體" pitchFamily="34" charset="-120"/>
              </a:rPr>
              <a:t>中區報名網址</a:t>
            </a:r>
            <a:endParaRPr lang="en-US" altLang="zh-TW" sz="2400" b="1" dirty="0">
              <a:solidFill>
                <a:srgbClr val="FF0000"/>
              </a:solidFill>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id="{2CAE6B79-9207-407F-9000-E193DF7E43FD}"/>
              </a:ext>
            </a:extLst>
          </p:cNvPr>
          <p:cNvSpPr>
            <a:spLocks noGrp="1"/>
          </p:cNvSpPr>
          <p:nvPr>
            <p:ph type="sldNum" sz="quarter" idx="12"/>
          </p:nvPr>
        </p:nvSpPr>
        <p:spPr/>
        <p:txBody>
          <a:bodyPr/>
          <a:lstStyle/>
          <a:p>
            <a:fld id="{5F21AC4E-9E39-41F9-8F2C-D1A48B915077}" type="slidenum">
              <a:rPr lang="zh-TW" altLang="en-US" smtClean="0">
                <a:latin typeface="微軟正黑體" pitchFamily="34" charset="-120"/>
                <a:ea typeface="微軟正黑體" pitchFamily="34" charset="-120"/>
              </a:rPr>
              <a:pPr/>
              <a:t>28</a:t>
            </a:fld>
            <a:endParaRPr lang="zh-TW" altLang="en-US">
              <a:latin typeface="微軟正黑體" pitchFamily="34" charset="-120"/>
              <a:ea typeface="微軟正黑體" pitchFamily="34" charset="-120"/>
            </a:endParaRPr>
          </a:p>
        </p:txBody>
      </p:sp>
    </p:spTree>
    <p:extLst>
      <p:ext uri="{BB962C8B-B14F-4D97-AF65-F5344CB8AC3E}">
        <p14:creationId xmlns:p14="http://schemas.microsoft.com/office/powerpoint/2010/main" val="97982607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314743" y="766260"/>
            <a:ext cx="11322471" cy="33206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lnSpc>
                <a:spcPts val="3360"/>
              </a:lnSpc>
            </a:pPr>
            <a:r>
              <a:rPr lang="zh-TW" altLang="en-US" sz="3100" dirty="0"/>
              <a:t>分區賽評審委員審查方式</a:t>
            </a:r>
            <a:endParaRPr lang="en-US" altLang="zh-TW" sz="3100" dirty="0"/>
          </a:p>
          <a:p>
            <a:pPr marL="0" indent="0" fontAlgn="base">
              <a:lnSpc>
                <a:spcPts val="3360"/>
              </a:lnSpc>
              <a:buNone/>
            </a:pPr>
            <a:r>
              <a:rPr lang="zh-TW" altLang="en-US" sz="3100" dirty="0"/>
              <a:t>  </a:t>
            </a:r>
            <a:r>
              <a:rPr lang="zh-TW" altLang="en-US" sz="3100" dirty="0">
                <a:solidFill>
                  <a:srgbClr val="C00000"/>
                </a:solidFill>
              </a:rPr>
              <a:t>第二階段：</a:t>
            </a:r>
            <a:r>
              <a:rPr lang="zh-TW" altLang="en-US" sz="3100" u="sng" dirty="0">
                <a:solidFill>
                  <a:srgbClr val="C00000"/>
                </a:solidFill>
              </a:rPr>
              <a:t>實體簡報</a:t>
            </a:r>
            <a:r>
              <a:rPr lang="en-US" altLang="zh-TW" sz="3100" u="sng" dirty="0">
                <a:solidFill>
                  <a:srgbClr val="C00000"/>
                </a:solidFill>
              </a:rPr>
              <a:t>(3-5</a:t>
            </a:r>
            <a:r>
              <a:rPr lang="zh-TW" altLang="en-US" sz="3100" u="sng" dirty="0">
                <a:solidFill>
                  <a:srgbClr val="C00000"/>
                </a:solidFill>
              </a:rPr>
              <a:t>頁簡報</a:t>
            </a:r>
            <a:r>
              <a:rPr lang="en-US" altLang="zh-TW" sz="3100" u="sng" dirty="0">
                <a:solidFill>
                  <a:srgbClr val="C00000"/>
                </a:solidFill>
              </a:rPr>
              <a:t>)</a:t>
            </a:r>
            <a:r>
              <a:rPr lang="zh-TW" altLang="en-US" sz="3100" dirty="0">
                <a:solidFill>
                  <a:srgbClr val="C00000"/>
                </a:solidFill>
              </a:rPr>
              <a:t>與</a:t>
            </a:r>
            <a:r>
              <a:rPr lang="zh-TW" altLang="en-US" sz="3100" u="sng" dirty="0">
                <a:solidFill>
                  <a:srgbClr val="C00000"/>
                </a:solidFill>
              </a:rPr>
              <a:t>實體模型</a:t>
            </a:r>
            <a:r>
              <a:rPr lang="zh-TW" altLang="en-US" sz="3100" dirty="0">
                <a:solidFill>
                  <a:srgbClr val="C00000"/>
                </a:solidFill>
              </a:rPr>
              <a:t>進行。</a:t>
            </a:r>
            <a:endParaRPr lang="en-US" altLang="zh-TW" sz="3100" dirty="0">
              <a:solidFill>
                <a:srgbClr val="C00000"/>
              </a:solidFill>
            </a:endParaRPr>
          </a:p>
          <a:p>
            <a:pPr marL="0" indent="0" fontAlgn="base">
              <a:lnSpc>
                <a:spcPts val="3360"/>
              </a:lnSpc>
              <a:buNone/>
            </a:pPr>
            <a:r>
              <a:rPr lang="zh-TW" altLang="en-US" sz="3100" dirty="0">
                <a:solidFill>
                  <a:srgbClr val="C00000"/>
                </a:solidFill>
              </a:rPr>
              <a:t>「成果報告」決選晉級全國賽隊伍 （評選</a:t>
            </a:r>
            <a:r>
              <a:rPr lang="en-US" altLang="zh-TW" sz="3100" dirty="0">
                <a:solidFill>
                  <a:srgbClr val="C00000"/>
                </a:solidFill>
              </a:rPr>
              <a:t>25</a:t>
            </a:r>
            <a:r>
              <a:rPr lang="zh-TW" altLang="en-US" sz="3100" dirty="0">
                <a:solidFill>
                  <a:srgbClr val="C00000"/>
                </a:solidFill>
              </a:rPr>
              <a:t>隊）</a:t>
            </a:r>
            <a:endParaRPr lang="en-US" altLang="zh-TW" sz="3100" dirty="0">
              <a:solidFill>
                <a:srgbClr val="C00000"/>
              </a:solidFill>
            </a:endParaRPr>
          </a:p>
        </p:txBody>
      </p:sp>
      <p:sp>
        <p:nvSpPr>
          <p:cNvPr id="5" name="內容版面配置區 2"/>
          <p:cNvSpPr txBox="1">
            <a:spLocks/>
          </p:cNvSpPr>
          <p:nvPr/>
        </p:nvSpPr>
        <p:spPr>
          <a:xfrm>
            <a:off x="314743" y="197612"/>
            <a:ext cx="10893287" cy="7841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ts val="3360"/>
              </a:lnSpc>
              <a:buNone/>
            </a:pPr>
            <a:r>
              <a:rPr lang="zh-TW" altLang="en-US" sz="3200" b="1" dirty="0"/>
              <a:t>競賽執行相關細節</a:t>
            </a:r>
          </a:p>
        </p:txBody>
      </p:sp>
      <p:sp>
        <p:nvSpPr>
          <p:cNvPr id="8" name="矩形 7">
            <a:extLst>
              <a:ext uri="{FF2B5EF4-FFF2-40B4-BE49-F238E27FC236}">
                <a16:creationId xmlns:a16="http://schemas.microsoft.com/office/drawing/2014/main" id="{6CA6D0E5-4B1C-46FB-BCDC-1A090E20A4EC}"/>
              </a:ext>
            </a:extLst>
          </p:cNvPr>
          <p:cNvSpPr/>
          <p:nvPr/>
        </p:nvSpPr>
        <p:spPr>
          <a:xfrm>
            <a:off x="9352541" y="1342259"/>
            <a:ext cx="2848167"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latin typeface="微軟正黑體" pitchFamily="34" charset="-120"/>
              <a:ea typeface="微軟正黑體" pitchFamily="34" charset="-120"/>
            </a:endParaRPr>
          </a:p>
        </p:txBody>
      </p:sp>
      <p:sp>
        <p:nvSpPr>
          <p:cNvPr id="6" name="內容版面配置區 2"/>
          <p:cNvSpPr txBox="1">
            <a:spLocks/>
          </p:cNvSpPr>
          <p:nvPr/>
        </p:nvSpPr>
        <p:spPr>
          <a:xfrm>
            <a:off x="702857" y="2535654"/>
            <a:ext cx="11075283" cy="37484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lnSpc>
                <a:spcPts val="3360"/>
              </a:lnSpc>
              <a:buFont typeface="Wingdings" pitchFamily="2" charset="2"/>
              <a:buChar char="Ø"/>
            </a:pPr>
            <a:r>
              <a:rPr lang="zh-TW" altLang="en-US" b="1" dirty="0">
                <a:solidFill>
                  <a:srgbClr val="C00000"/>
                </a:solidFill>
              </a:rPr>
              <a:t>最終版簡報上傳截止時間：</a:t>
            </a:r>
            <a:r>
              <a:rPr lang="en-US" altLang="zh-TW" b="1" dirty="0">
                <a:solidFill>
                  <a:srgbClr val="C00000"/>
                </a:solidFill>
              </a:rPr>
              <a:t>4/28</a:t>
            </a:r>
            <a:r>
              <a:rPr lang="zh-TW" altLang="en-US" b="1" dirty="0">
                <a:solidFill>
                  <a:srgbClr val="C00000"/>
                </a:solidFill>
              </a:rPr>
              <a:t>（日）</a:t>
            </a:r>
            <a:r>
              <a:rPr lang="en-US" altLang="zh-TW" b="1" dirty="0">
                <a:solidFill>
                  <a:srgbClr val="C00000"/>
                </a:solidFill>
              </a:rPr>
              <a:t>13</a:t>
            </a:r>
            <a:r>
              <a:rPr lang="zh-TW" altLang="en-US" b="1" dirty="0">
                <a:solidFill>
                  <a:srgbClr val="C00000"/>
                </a:solidFill>
              </a:rPr>
              <a:t>：</a:t>
            </a:r>
            <a:r>
              <a:rPr lang="en-US" altLang="zh-TW" b="1" dirty="0">
                <a:solidFill>
                  <a:srgbClr val="C00000"/>
                </a:solidFill>
              </a:rPr>
              <a:t>00</a:t>
            </a:r>
            <a:r>
              <a:rPr lang="zh-TW" altLang="en-US" b="1" dirty="0">
                <a:solidFill>
                  <a:srgbClr val="C00000"/>
                </a:solidFill>
              </a:rPr>
              <a:t>以前完成</a:t>
            </a:r>
            <a:endParaRPr lang="en-US" altLang="zh-TW" dirty="0">
              <a:solidFill>
                <a:srgbClr val="C00000"/>
              </a:solidFill>
            </a:endParaRPr>
          </a:p>
          <a:p>
            <a:pPr algn="just" fontAlgn="base">
              <a:lnSpc>
                <a:spcPts val="3360"/>
              </a:lnSpc>
              <a:buFont typeface="Wingdings" pitchFamily="2" charset="2"/>
              <a:buChar char="Ø"/>
            </a:pPr>
            <a:r>
              <a:rPr lang="zh-TW" altLang="en-US" dirty="0"/>
              <a:t>現場各組進行上台簡報時間：</a:t>
            </a:r>
            <a:r>
              <a:rPr lang="en-US" altLang="zh-TW" dirty="0"/>
              <a:t>4/28</a:t>
            </a:r>
            <a:r>
              <a:rPr lang="zh-TW" altLang="en-US" dirty="0"/>
              <a:t>（日） </a:t>
            </a:r>
            <a:r>
              <a:rPr lang="en-US" altLang="zh-TW" dirty="0"/>
              <a:t>13</a:t>
            </a:r>
            <a:r>
              <a:rPr lang="zh-TW" altLang="en-US" dirty="0"/>
              <a:t>：</a:t>
            </a:r>
            <a:r>
              <a:rPr lang="en-US" altLang="zh-TW" dirty="0"/>
              <a:t>30-17</a:t>
            </a:r>
            <a:r>
              <a:rPr lang="zh-TW" altLang="en-US" dirty="0"/>
              <a:t>：</a:t>
            </a:r>
            <a:r>
              <a:rPr lang="en-US" altLang="zh-TW" dirty="0"/>
              <a:t>00</a:t>
            </a:r>
          </a:p>
          <a:p>
            <a:pPr algn="just" fontAlgn="base">
              <a:lnSpc>
                <a:spcPts val="3360"/>
              </a:lnSpc>
              <a:buFont typeface="Wingdings" pitchFamily="2" charset="2"/>
              <a:buChar char="Ø"/>
            </a:pPr>
            <a:r>
              <a:rPr lang="zh-TW" altLang="en-US" dirty="0"/>
              <a:t>每組有</a:t>
            </a:r>
            <a:r>
              <a:rPr lang="en-US" altLang="zh-TW" dirty="0"/>
              <a:t>2</a:t>
            </a:r>
            <a:r>
              <a:rPr lang="zh-TW" altLang="en-US" dirty="0"/>
              <a:t>分鐘，不進行答詢，第一組簡報時，下三組進行準備。</a:t>
            </a:r>
            <a:endParaRPr lang="en-US" altLang="zh-TW" dirty="0"/>
          </a:p>
          <a:p>
            <a:pPr algn="just" fontAlgn="base">
              <a:lnSpc>
                <a:spcPts val="3360"/>
              </a:lnSpc>
              <a:buFont typeface="Wingdings" pitchFamily="2" charset="2"/>
              <a:buChar char="Ø"/>
            </a:pPr>
            <a:r>
              <a:rPr lang="zh-TW" altLang="en-US" sz="2800" b="1" u="sng" dirty="0"/>
              <a:t>人氣獎投票時間：</a:t>
            </a:r>
            <a:r>
              <a:rPr lang="en-US" altLang="zh-TW" b="1" u="sng" dirty="0"/>
              <a:t> 4/28(</a:t>
            </a:r>
            <a:r>
              <a:rPr lang="zh-TW" altLang="en-US" b="1" u="sng" dirty="0"/>
              <a:t>日</a:t>
            </a:r>
            <a:r>
              <a:rPr lang="en-US" altLang="zh-TW" b="1" u="sng" dirty="0"/>
              <a:t>) 13:00-17:10</a:t>
            </a:r>
            <a:r>
              <a:rPr lang="zh-TW" altLang="en-US" b="1" u="sng" dirty="0"/>
              <a:t>。</a:t>
            </a:r>
            <a:endParaRPr lang="en-US" altLang="zh-TW" b="1" u="sng" dirty="0"/>
          </a:p>
          <a:p>
            <a:pPr marL="0" indent="0" algn="just" fontAlgn="base">
              <a:lnSpc>
                <a:spcPts val="3360"/>
              </a:lnSpc>
              <a:buNone/>
            </a:pPr>
            <a:r>
              <a:rPr lang="zh-TW" altLang="en-US" sz="2800" dirty="0"/>
              <a:t>採線上投票，投票截止後，主辦方將匯出</a:t>
            </a:r>
            <a:endParaRPr lang="en-US" altLang="zh-TW" sz="2800" dirty="0"/>
          </a:p>
          <a:p>
            <a:pPr marL="0" indent="0" algn="just" fontAlgn="base">
              <a:lnSpc>
                <a:spcPts val="3360"/>
              </a:lnSpc>
              <a:buNone/>
            </a:pPr>
            <a:r>
              <a:rPr lang="zh-TW" altLang="en-US" sz="2800" dirty="0"/>
              <a:t>表單</a:t>
            </a:r>
            <a:r>
              <a:rPr lang="en-US" altLang="zh-TW" dirty="0"/>
              <a:t>Excel</a:t>
            </a:r>
            <a:r>
              <a:rPr lang="zh-TW" altLang="en-US" dirty="0"/>
              <a:t>，並放置服務台供選手參閱。</a:t>
            </a:r>
            <a:endParaRPr lang="en-US" altLang="zh-TW" sz="2800" dirty="0"/>
          </a:p>
          <a:p>
            <a:pPr marL="457200" lvl="1" indent="0" algn="just" fontAlgn="base">
              <a:lnSpc>
                <a:spcPts val="3360"/>
              </a:lnSpc>
              <a:buNone/>
            </a:pPr>
            <a:endParaRPr lang="en-US" altLang="zh-TW" sz="2800" dirty="0"/>
          </a:p>
        </p:txBody>
      </p:sp>
      <p:pic>
        <p:nvPicPr>
          <p:cNvPr id="11" name="圖片 10">
            <a:extLst>
              <a:ext uri="{FF2B5EF4-FFF2-40B4-BE49-F238E27FC236}">
                <a16:creationId xmlns:a16="http://schemas.microsoft.com/office/drawing/2014/main" id="{8E7E9AEB-373A-4046-944D-8D888620CA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3076" y="4111130"/>
            <a:ext cx="2358932" cy="2358932"/>
          </a:xfrm>
          <a:prstGeom prst="rect">
            <a:avLst/>
          </a:prstGeom>
        </p:spPr>
      </p:pic>
      <p:sp>
        <p:nvSpPr>
          <p:cNvPr id="12" name="文字方塊 11">
            <a:extLst>
              <a:ext uri="{FF2B5EF4-FFF2-40B4-BE49-F238E27FC236}">
                <a16:creationId xmlns:a16="http://schemas.microsoft.com/office/drawing/2014/main" id="{B5B3385F-7CBF-47E0-995C-B2FAE6AC8B40}"/>
              </a:ext>
            </a:extLst>
          </p:cNvPr>
          <p:cNvSpPr txBox="1"/>
          <p:nvPr/>
        </p:nvSpPr>
        <p:spPr>
          <a:xfrm>
            <a:off x="8336388" y="6333128"/>
            <a:ext cx="2177864" cy="461665"/>
          </a:xfrm>
          <a:prstGeom prst="rect">
            <a:avLst/>
          </a:prstGeom>
          <a:noFill/>
        </p:spPr>
        <p:txBody>
          <a:bodyPr wrap="square" rtlCol="0">
            <a:spAutoFit/>
          </a:bodyPr>
          <a:lstStyle/>
          <a:p>
            <a:r>
              <a:rPr lang="zh-TW" altLang="en-US" sz="2400" b="1" dirty="0">
                <a:solidFill>
                  <a:srgbClr val="FF0000"/>
                </a:solidFill>
                <a:latin typeface="微軟正黑體" pitchFamily="34" charset="-120"/>
                <a:ea typeface="微軟正黑體" pitchFamily="34" charset="-120"/>
              </a:rPr>
              <a:t>中區報名網址</a:t>
            </a:r>
            <a:endParaRPr lang="en-US" altLang="zh-TW" sz="2400" b="1" dirty="0">
              <a:solidFill>
                <a:srgbClr val="FF0000"/>
              </a:solidFill>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id="{1A99C108-62A6-4225-9A1B-97438D60530E}"/>
              </a:ext>
            </a:extLst>
          </p:cNvPr>
          <p:cNvSpPr>
            <a:spLocks noGrp="1"/>
          </p:cNvSpPr>
          <p:nvPr>
            <p:ph type="sldNum" sz="quarter" idx="12"/>
          </p:nvPr>
        </p:nvSpPr>
        <p:spPr/>
        <p:txBody>
          <a:bodyPr/>
          <a:lstStyle/>
          <a:p>
            <a:fld id="{5F21AC4E-9E39-41F9-8F2C-D1A48B915077}" type="slidenum">
              <a:rPr lang="zh-TW" altLang="en-US" smtClean="0">
                <a:latin typeface="微軟正黑體" pitchFamily="34" charset="-120"/>
                <a:ea typeface="微軟正黑體" pitchFamily="34" charset="-120"/>
              </a:rPr>
              <a:pPr/>
              <a:t>29</a:t>
            </a:fld>
            <a:endParaRPr lang="zh-TW" altLang="en-US">
              <a:latin typeface="微軟正黑體" pitchFamily="34" charset="-120"/>
              <a:ea typeface="微軟正黑體" pitchFamily="34" charset="-120"/>
            </a:endParaRPr>
          </a:p>
        </p:txBody>
      </p:sp>
    </p:spTree>
    <p:extLst>
      <p:ext uri="{BB962C8B-B14F-4D97-AF65-F5344CB8AC3E}">
        <p14:creationId xmlns:p14="http://schemas.microsoft.com/office/powerpoint/2010/main" val="182640449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FCD596A9-63D2-4C51-A498-3A0375F5C942}"/>
              </a:ext>
            </a:extLst>
          </p:cNvPr>
          <p:cNvSpPr/>
          <p:nvPr/>
        </p:nvSpPr>
        <p:spPr>
          <a:xfrm>
            <a:off x="8967831" y="1325461"/>
            <a:ext cx="3238794" cy="55325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itchFamily="34" charset="-120"/>
              <a:ea typeface="微軟正黑體" pitchFamily="34" charset="-120"/>
            </a:endParaRPr>
          </a:p>
        </p:txBody>
      </p:sp>
      <p:sp>
        <p:nvSpPr>
          <p:cNvPr id="8" name="投影片編號版面配置區 3"/>
          <p:cNvSpPr>
            <a:spLocks noGrp="1"/>
          </p:cNvSpPr>
          <p:nvPr>
            <p:ph type="sldNum" sz="quarter" idx="12"/>
          </p:nvPr>
        </p:nvSpPr>
        <p:spPr>
          <a:xfrm>
            <a:off x="8610600" y="6356350"/>
            <a:ext cx="2743200" cy="365125"/>
          </a:xfrm>
        </p:spPr>
        <p:txBody>
          <a:bodyPr/>
          <a:lstStyle/>
          <a:p>
            <a:fld id="{9C12B340-8055-4EE6-9EA5-A15741F1D223}" type="slidenum">
              <a:rPr lang="zh-TW" altLang="en-US" smtClean="0">
                <a:latin typeface="微軟正黑體" pitchFamily="34" charset="-120"/>
                <a:ea typeface="微軟正黑體" pitchFamily="34" charset="-120"/>
              </a:rPr>
              <a:pPr/>
              <a:t>30</a:t>
            </a:fld>
            <a:endParaRPr lang="zh-TW" altLang="en-US">
              <a:latin typeface="微軟正黑體" pitchFamily="34" charset="-120"/>
              <a:ea typeface="微軟正黑體" pitchFamily="34" charset="-120"/>
            </a:endParaRPr>
          </a:p>
        </p:txBody>
      </p:sp>
      <p:sp>
        <p:nvSpPr>
          <p:cNvPr id="9" name="標題 1"/>
          <p:cNvSpPr txBox="1">
            <a:spLocks/>
          </p:cNvSpPr>
          <p:nvPr/>
        </p:nvSpPr>
        <p:spPr>
          <a:xfrm>
            <a:off x="0" y="-35512"/>
            <a:ext cx="370198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微軟正黑體" panose="020B0604030504040204" pitchFamily="34" charset="-120"/>
                <a:ea typeface="微軟正黑體" panose="020B0604030504040204" pitchFamily="34" charset="-120"/>
                <a:cs typeface="+mj-cs"/>
              </a:defRPr>
            </a:lvl1pPr>
          </a:lstStyle>
          <a:p>
            <a:pPr algn="ctr">
              <a:lnSpc>
                <a:spcPct val="100000"/>
              </a:lnSpc>
              <a:spcBef>
                <a:spcPts val="0"/>
              </a:spcBef>
              <a:buClr>
                <a:schemeClr val="lt1"/>
              </a:buClr>
              <a:buSzPts val="4400"/>
            </a:pPr>
            <a:r>
              <a:rPr lang="zh-TW" altLang="en-US" sz="3600" u="sng" dirty="0"/>
              <a:t>分區賽當日議程</a:t>
            </a:r>
          </a:p>
        </p:txBody>
      </p:sp>
      <p:graphicFrame>
        <p:nvGraphicFramePr>
          <p:cNvPr id="10" name="表格 9"/>
          <p:cNvGraphicFramePr>
            <a:graphicFrameLocks noGrp="1"/>
          </p:cNvGraphicFramePr>
          <p:nvPr>
            <p:extLst>
              <p:ext uri="{D42A27DB-BD31-4B8C-83A1-F6EECF244321}">
                <p14:modId xmlns:p14="http://schemas.microsoft.com/office/powerpoint/2010/main" val="3067855020"/>
              </p:ext>
            </p:extLst>
          </p:nvPr>
        </p:nvGraphicFramePr>
        <p:xfrm>
          <a:off x="0" y="1188071"/>
          <a:ext cx="5757571" cy="4866504"/>
        </p:xfrm>
        <a:graphic>
          <a:graphicData uri="http://schemas.openxmlformats.org/drawingml/2006/table">
            <a:tbl>
              <a:tblPr firstRow="1" firstCol="1" bandRow="1">
                <a:tableStyleId>{5C22544A-7EE6-4342-B048-85BDC9FD1C3A}</a:tableStyleId>
              </a:tblPr>
              <a:tblGrid>
                <a:gridCol w="796687">
                  <a:extLst>
                    <a:ext uri="{9D8B030D-6E8A-4147-A177-3AD203B41FA5}">
                      <a16:colId xmlns:a16="http://schemas.microsoft.com/office/drawing/2014/main" val="511476771"/>
                    </a:ext>
                  </a:extLst>
                </a:gridCol>
                <a:gridCol w="1794113">
                  <a:extLst>
                    <a:ext uri="{9D8B030D-6E8A-4147-A177-3AD203B41FA5}">
                      <a16:colId xmlns:a16="http://schemas.microsoft.com/office/drawing/2014/main" val="2012961430"/>
                    </a:ext>
                  </a:extLst>
                </a:gridCol>
                <a:gridCol w="3166771">
                  <a:extLst>
                    <a:ext uri="{9D8B030D-6E8A-4147-A177-3AD203B41FA5}">
                      <a16:colId xmlns:a16="http://schemas.microsoft.com/office/drawing/2014/main" val="2295654953"/>
                    </a:ext>
                  </a:extLst>
                </a:gridCol>
              </a:tblGrid>
              <a:tr h="405542">
                <a:tc gridSpan="2">
                  <a:txBody>
                    <a:bodyPr/>
                    <a:lstStyle/>
                    <a:p>
                      <a:pPr algn="ctr">
                        <a:spcAft>
                          <a:spcPts val="0"/>
                        </a:spcAft>
                      </a:pPr>
                      <a:r>
                        <a:rPr lang="zh-TW" sz="2000" kern="0" dirty="0">
                          <a:effectLst/>
                          <a:latin typeface="微軟正黑體" panose="020B0604030504040204" pitchFamily="34" charset="-120"/>
                          <a:ea typeface="微軟正黑體" panose="020B0604030504040204" pitchFamily="34" charset="-120"/>
                        </a:rPr>
                        <a:t>時間</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tc>
                <a:tc hMerge="1">
                  <a:txBody>
                    <a:bodyPr/>
                    <a:lstStyle/>
                    <a:p>
                      <a:endParaRPr lang="zh-TW" altLang="en-US"/>
                    </a:p>
                  </a:txBody>
                  <a:tcPr/>
                </a:tc>
                <a:tc>
                  <a:txBody>
                    <a:bodyPr/>
                    <a:lstStyle/>
                    <a:p>
                      <a:pPr algn="ctr">
                        <a:spcAft>
                          <a:spcPts val="0"/>
                        </a:spcAft>
                      </a:pPr>
                      <a:r>
                        <a:rPr lang="zh-TW" sz="2000" kern="0" dirty="0">
                          <a:effectLst/>
                          <a:latin typeface="微軟正黑體" panose="020B0604030504040204" pitchFamily="34" charset="-120"/>
                          <a:ea typeface="微軟正黑體" panose="020B0604030504040204" pitchFamily="34" charset="-120"/>
                        </a:rPr>
                        <a:t>活動內容</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583547913"/>
                  </a:ext>
                </a:extLst>
              </a:tr>
              <a:tr h="405542">
                <a:tc rowSpan="11">
                  <a:txBody>
                    <a:bodyPr/>
                    <a:lstStyle/>
                    <a:p>
                      <a:pPr algn="ctr">
                        <a:spcAft>
                          <a:spcPts val="0"/>
                        </a:spcAft>
                      </a:pPr>
                      <a:r>
                        <a:rPr lang="en-US" sz="2000" kern="100" dirty="0">
                          <a:effectLst/>
                          <a:latin typeface="微軟正黑體" panose="020B0604030504040204" pitchFamily="34" charset="-120"/>
                          <a:ea typeface="微軟正黑體" panose="020B0604030504040204" pitchFamily="34" charset="-120"/>
                        </a:rPr>
                        <a:t>11</a:t>
                      </a:r>
                      <a:r>
                        <a:rPr lang="en-US" altLang="zh-TW" sz="2000" kern="100" dirty="0">
                          <a:effectLst/>
                          <a:latin typeface="微軟正黑體" panose="020B0604030504040204" pitchFamily="34" charset="-120"/>
                          <a:ea typeface="微軟正黑體" panose="020B0604030504040204" pitchFamily="34" charset="-120"/>
                        </a:rPr>
                        <a:t>3</a:t>
                      </a:r>
                      <a:endParaRPr lang="zh-TW" sz="2000" kern="100" dirty="0">
                        <a:effectLst/>
                        <a:latin typeface="微軟正黑體" panose="020B0604030504040204" pitchFamily="34" charset="-120"/>
                        <a:ea typeface="微軟正黑體" panose="020B0604030504040204" pitchFamily="34" charset="-120"/>
                      </a:endParaRPr>
                    </a:p>
                    <a:p>
                      <a:pPr algn="ctr">
                        <a:spcAft>
                          <a:spcPts val="0"/>
                        </a:spcAft>
                      </a:pPr>
                      <a:r>
                        <a:rPr lang="en-US" sz="2000" kern="100" dirty="0">
                          <a:effectLst/>
                          <a:latin typeface="微軟正黑體" panose="020B0604030504040204" pitchFamily="34" charset="-120"/>
                          <a:ea typeface="微軟正黑體" panose="020B0604030504040204" pitchFamily="34" charset="-120"/>
                        </a:rPr>
                        <a:t>4/2</a:t>
                      </a:r>
                      <a:r>
                        <a:rPr lang="en-US" altLang="zh-TW" sz="2000" kern="100" dirty="0">
                          <a:effectLst/>
                          <a:latin typeface="微軟正黑體" panose="020B0604030504040204" pitchFamily="34" charset="-120"/>
                          <a:ea typeface="微軟正黑體" panose="020B0604030504040204" pitchFamily="34" charset="-120"/>
                        </a:rPr>
                        <a:t>7</a:t>
                      </a:r>
                      <a:endParaRPr lang="zh-TW" sz="2000" kern="100" dirty="0">
                        <a:effectLst/>
                        <a:latin typeface="微軟正黑體" panose="020B0604030504040204" pitchFamily="34" charset="-120"/>
                        <a:ea typeface="微軟正黑體" panose="020B0604030504040204" pitchFamily="34" charset="-120"/>
                      </a:endParaRPr>
                    </a:p>
                    <a:p>
                      <a:pPr algn="ctr">
                        <a:spcAft>
                          <a:spcPts val="0"/>
                        </a:spcAft>
                      </a:pPr>
                      <a:r>
                        <a:rPr lang="en-US" sz="2000" kern="100" dirty="0">
                          <a:effectLst/>
                          <a:latin typeface="微軟正黑體" panose="020B0604030504040204" pitchFamily="34" charset="-120"/>
                          <a:ea typeface="微軟正黑體" panose="020B0604030504040204" pitchFamily="34" charset="-120"/>
                        </a:rPr>
                        <a:t>(</a:t>
                      </a:r>
                      <a:r>
                        <a:rPr lang="zh-TW" sz="2000" kern="100" dirty="0">
                          <a:effectLst/>
                          <a:latin typeface="微軟正黑體" panose="020B0604030504040204" pitchFamily="34" charset="-120"/>
                          <a:ea typeface="微軟正黑體" panose="020B0604030504040204" pitchFamily="34" charset="-120"/>
                        </a:rPr>
                        <a:t>六</a:t>
                      </a:r>
                      <a:r>
                        <a:rPr lang="en-US" sz="2000" kern="100" dirty="0">
                          <a:effectLst/>
                          <a:latin typeface="微軟正黑體" panose="020B0604030504040204" pitchFamily="34" charset="-120"/>
                          <a:ea typeface="微軟正黑體" panose="020B0604030504040204" pitchFamily="34" charset="-120"/>
                        </a:rPr>
                        <a:t>)</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tc>
                <a:tc>
                  <a:txBody>
                    <a:bodyPr/>
                    <a:lstStyle/>
                    <a:p>
                      <a:pPr marL="0" marR="1905" algn="ctr" defTabSz="914400" rtl="0" eaLnBrk="1" latinLnBrk="0" hangingPunct="1">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08:30-09:00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報到 </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&amp; </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相見歡</a:t>
                      </a:r>
                    </a:p>
                  </a:txBody>
                  <a:tcPr marL="0" marR="0" marT="0" marB="0" anchor="ctr"/>
                </a:tc>
                <a:extLst>
                  <a:ext uri="{0D108BD9-81ED-4DB2-BD59-A6C34878D82A}">
                    <a16:rowId xmlns:a16="http://schemas.microsoft.com/office/drawing/2014/main" val="3156681897"/>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09:00-09:40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開場 </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&amp; </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來賓致詞 </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&amp; </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大合照</a:t>
                      </a:r>
                    </a:p>
                  </a:txBody>
                  <a:tcPr marL="0" marR="0" marT="0" marB="0" anchor="ctr"/>
                </a:tc>
                <a:extLst>
                  <a:ext uri="{0D108BD9-81ED-4DB2-BD59-A6C34878D82A}">
                    <a16:rowId xmlns:a16="http://schemas.microsoft.com/office/drawing/2014/main" val="1326783257"/>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09:40-10:00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抽題</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技術人員說明</a:t>
                      </a:r>
                    </a:p>
                  </a:txBody>
                  <a:tcPr marL="0" marR="0" marT="0" marB="0" anchor="ctr"/>
                </a:tc>
                <a:extLst>
                  <a:ext uri="{0D108BD9-81ED-4DB2-BD59-A6C34878D82A}">
                    <a16:rowId xmlns:a16="http://schemas.microsoft.com/office/drawing/2014/main" val="1469742722"/>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10:00-12:00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開始作業</a:t>
                      </a:r>
                    </a:p>
                  </a:txBody>
                  <a:tcPr marL="0" marR="0" marT="0" marB="0" anchor="ctr"/>
                </a:tc>
                <a:extLst>
                  <a:ext uri="{0D108BD9-81ED-4DB2-BD59-A6C34878D82A}">
                    <a16:rowId xmlns:a16="http://schemas.microsoft.com/office/drawing/2014/main" val="2765454607"/>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12:00-13:00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午餐時間</a:t>
                      </a:r>
                    </a:p>
                  </a:txBody>
                  <a:tcPr marL="0" marR="0" marT="0" marB="0" anchor="ctr"/>
                </a:tc>
                <a:extLst>
                  <a:ext uri="{0D108BD9-81ED-4DB2-BD59-A6C34878D82A}">
                    <a16:rowId xmlns:a16="http://schemas.microsoft.com/office/drawing/2014/main" val="3823917164"/>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13:00-15:30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創作時間</a:t>
                      </a:r>
                    </a:p>
                  </a:txBody>
                  <a:tcPr marL="0" marR="0" marT="0" marB="0" anchor="ctr"/>
                </a:tc>
                <a:extLst>
                  <a:ext uri="{0D108BD9-81ED-4DB2-BD59-A6C34878D82A}">
                    <a16:rowId xmlns:a16="http://schemas.microsoft.com/office/drawing/2014/main" val="2361086821"/>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15:30-16:00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下午茶</a:t>
                      </a:r>
                    </a:p>
                  </a:txBody>
                  <a:tcPr marL="0" marR="0" marT="0" marB="0" anchor="ctr"/>
                </a:tc>
                <a:extLst>
                  <a:ext uri="{0D108BD9-81ED-4DB2-BD59-A6C34878D82A}">
                    <a16:rowId xmlns:a16="http://schemas.microsoft.com/office/drawing/2014/main" val="1365940660"/>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16:00-18:30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創作時間</a:t>
                      </a:r>
                    </a:p>
                  </a:txBody>
                  <a:tcPr marL="0" marR="0" marT="0" marB="0" anchor="ctr"/>
                </a:tc>
                <a:extLst>
                  <a:ext uri="{0D108BD9-81ED-4DB2-BD59-A6C34878D82A}">
                    <a16:rowId xmlns:a16="http://schemas.microsoft.com/office/drawing/2014/main" val="3367637525"/>
                  </a:ext>
                </a:extLst>
              </a:tr>
              <a:tr h="405542">
                <a:tc vMerge="1">
                  <a:txBody>
                    <a:bodyPr/>
                    <a:lstStyle/>
                    <a:p>
                      <a:endParaRPr lang="zh-TW" altLang="en-US"/>
                    </a:p>
                  </a:txBody>
                  <a:tcPr/>
                </a:tc>
                <a:tc>
                  <a:txBody>
                    <a:bodyPr/>
                    <a:lstStyle/>
                    <a:p>
                      <a:pPr marL="0" marR="1905"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18:30-19:30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晚餐時間</a:t>
                      </a:r>
                    </a:p>
                  </a:txBody>
                  <a:tcPr marL="0" marR="0" marT="0" marB="0" anchor="ctr"/>
                </a:tc>
                <a:extLst>
                  <a:ext uri="{0D108BD9-81ED-4DB2-BD59-A6C34878D82A}">
                    <a16:rowId xmlns:a16="http://schemas.microsoft.com/office/drawing/2014/main" val="456895239"/>
                  </a:ext>
                </a:extLst>
              </a:tr>
              <a:tr h="405542">
                <a:tc vMerge="1">
                  <a:txBody>
                    <a:bodyPr/>
                    <a:lstStyle/>
                    <a:p>
                      <a:endParaRPr lang="zh-TW" altLang="en-US"/>
                    </a:p>
                  </a:txBody>
                  <a:tcPr/>
                </a:tc>
                <a:tc>
                  <a:txBody>
                    <a:bodyPr/>
                    <a:lstStyle/>
                    <a:p>
                      <a:pPr marL="0" algn="ctr" defTabSz="914400" rtl="0" eaLnBrk="1" latinLnBrk="0" hangingPunct="1">
                        <a:spcBef>
                          <a:spcPts val="440"/>
                        </a:spcBef>
                        <a:spcAft>
                          <a:spcPts val="0"/>
                        </a:spcAft>
                      </a:pPr>
                      <a:r>
                        <a:rPr lang="en-US" sz="2000" kern="100">
                          <a:solidFill>
                            <a:schemeClr val="dk1"/>
                          </a:solidFill>
                          <a:effectLst/>
                          <a:latin typeface="微軟正黑體" panose="020B0604030504040204" pitchFamily="34" charset="-120"/>
                          <a:ea typeface="微軟正黑體" panose="020B0604030504040204" pitchFamily="34" charset="-120"/>
                          <a:cs typeface="+mn-cs"/>
                        </a:rPr>
                        <a:t>19:30~21:30</a:t>
                      </a:r>
                      <a:endParaRPr lang="zh-TW" sz="2000" kern="10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宵夜</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創作時間</a:t>
                      </a:r>
                    </a:p>
                  </a:txBody>
                  <a:tcPr marL="0" marR="0" marT="0" marB="0" anchor="ctr"/>
                </a:tc>
                <a:extLst>
                  <a:ext uri="{0D108BD9-81ED-4DB2-BD59-A6C34878D82A}">
                    <a16:rowId xmlns:a16="http://schemas.microsoft.com/office/drawing/2014/main" val="2063707017"/>
                  </a:ext>
                </a:extLst>
              </a:tr>
              <a:tr h="405542">
                <a:tc vMerge="1">
                  <a:txBody>
                    <a:bodyPr/>
                    <a:lstStyle/>
                    <a:p>
                      <a:endParaRPr lang="zh-TW" altLang="en-US"/>
                    </a:p>
                  </a:txBody>
                  <a:tcPr/>
                </a:tc>
                <a:tc>
                  <a:txBody>
                    <a:bodyPr/>
                    <a:lstStyle/>
                    <a:p>
                      <a:pPr marL="0" algn="ctr" defTabSz="914400" rtl="0" eaLnBrk="1" latinLnBrk="0" hangingPunct="1">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21:30~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6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休息</a:t>
                      </a:r>
                    </a:p>
                  </a:txBody>
                  <a:tcPr marL="0" marR="0" marT="0" marB="0" anchor="ctr"/>
                </a:tc>
                <a:extLst>
                  <a:ext uri="{0D108BD9-81ED-4DB2-BD59-A6C34878D82A}">
                    <a16:rowId xmlns:a16="http://schemas.microsoft.com/office/drawing/2014/main" val="366769746"/>
                  </a:ext>
                </a:extLst>
              </a:tr>
            </a:tbl>
          </a:graphicData>
        </a:graphic>
      </p:graphicFrame>
      <p:graphicFrame>
        <p:nvGraphicFramePr>
          <p:cNvPr id="11" name="表格 10"/>
          <p:cNvGraphicFramePr>
            <a:graphicFrameLocks noGrp="1"/>
          </p:cNvGraphicFramePr>
          <p:nvPr>
            <p:extLst>
              <p:ext uri="{D42A27DB-BD31-4B8C-83A1-F6EECF244321}">
                <p14:modId xmlns:p14="http://schemas.microsoft.com/office/powerpoint/2010/main" val="1098357972"/>
              </p:ext>
            </p:extLst>
          </p:nvPr>
        </p:nvGraphicFramePr>
        <p:xfrm>
          <a:off x="6128657" y="140534"/>
          <a:ext cx="5898982" cy="5053565"/>
        </p:xfrm>
        <a:graphic>
          <a:graphicData uri="http://schemas.openxmlformats.org/drawingml/2006/table">
            <a:tbl>
              <a:tblPr firstRow="1" firstCol="1" bandRow="1">
                <a:tableStyleId>{5C22544A-7EE6-4342-B048-85BDC9FD1C3A}</a:tableStyleId>
              </a:tblPr>
              <a:tblGrid>
                <a:gridCol w="827563">
                  <a:extLst>
                    <a:ext uri="{9D8B030D-6E8A-4147-A177-3AD203B41FA5}">
                      <a16:colId xmlns:a16="http://schemas.microsoft.com/office/drawing/2014/main" val="550404082"/>
                    </a:ext>
                  </a:extLst>
                </a:gridCol>
                <a:gridCol w="1907857">
                  <a:extLst>
                    <a:ext uri="{9D8B030D-6E8A-4147-A177-3AD203B41FA5}">
                      <a16:colId xmlns:a16="http://schemas.microsoft.com/office/drawing/2014/main" val="3756290860"/>
                    </a:ext>
                  </a:extLst>
                </a:gridCol>
                <a:gridCol w="3163562">
                  <a:extLst>
                    <a:ext uri="{9D8B030D-6E8A-4147-A177-3AD203B41FA5}">
                      <a16:colId xmlns:a16="http://schemas.microsoft.com/office/drawing/2014/main" val="1770978212"/>
                    </a:ext>
                  </a:extLst>
                </a:gridCol>
              </a:tblGrid>
              <a:tr h="459415">
                <a:tc gridSpan="2">
                  <a:txBody>
                    <a:bodyPr/>
                    <a:lstStyle/>
                    <a:p>
                      <a:pPr algn="ctr">
                        <a:spcAft>
                          <a:spcPts val="0"/>
                        </a:spcAft>
                      </a:pPr>
                      <a:r>
                        <a:rPr lang="zh-TW" sz="2000" kern="0" dirty="0">
                          <a:effectLst/>
                          <a:latin typeface="微軟正黑體" panose="020B0604030504040204" pitchFamily="34" charset="-120"/>
                          <a:ea typeface="微軟正黑體" panose="020B0604030504040204" pitchFamily="34" charset="-120"/>
                        </a:rPr>
                        <a:t>時間</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91593" marR="91593" marT="0" marB="0" anchor="ctr"/>
                </a:tc>
                <a:tc hMerge="1">
                  <a:txBody>
                    <a:bodyPr/>
                    <a:lstStyle/>
                    <a:p>
                      <a:endParaRPr lang="zh-TW" altLang="en-US"/>
                    </a:p>
                  </a:txBody>
                  <a:tcPr/>
                </a:tc>
                <a:tc>
                  <a:txBody>
                    <a:bodyPr/>
                    <a:lstStyle/>
                    <a:p>
                      <a:pPr algn="ctr">
                        <a:spcAft>
                          <a:spcPts val="0"/>
                        </a:spcAft>
                      </a:pPr>
                      <a:r>
                        <a:rPr lang="zh-TW" sz="2000" kern="0">
                          <a:effectLst/>
                          <a:latin typeface="微軟正黑體" panose="020B0604030504040204" pitchFamily="34" charset="-120"/>
                          <a:ea typeface="微軟正黑體" panose="020B0604030504040204" pitchFamily="34" charset="-120"/>
                        </a:rPr>
                        <a:t>活動內容</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91593" marR="91593" marT="0" marB="0" anchor="ctr"/>
                </a:tc>
                <a:extLst>
                  <a:ext uri="{0D108BD9-81ED-4DB2-BD59-A6C34878D82A}">
                    <a16:rowId xmlns:a16="http://schemas.microsoft.com/office/drawing/2014/main" val="1256949470"/>
                  </a:ext>
                </a:extLst>
              </a:tr>
              <a:tr h="459415">
                <a:tc rowSpan="10">
                  <a:txBody>
                    <a:bodyPr/>
                    <a:lstStyle/>
                    <a:p>
                      <a:pPr algn="ctr">
                        <a:spcAft>
                          <a:spcPts val="0"/>
                        </a:spcAft>
                      </a:pPr>
                      <a:r>
                        <a:rPr lang="en-US" sz="2000" kern="100" dirty="0">
                          <a:effectLst/>
                          <a:latin typeface="微軟正黑體" panose="020B0604030504040204" pitchFamily="34" charset="-120"/>
                          <a:ea typeface="微軟正黑體" panose="020B0604030504040204" pitchFamily="34" charset="-120"/>
                        </a:rPr>
                        <a:t>1</a:t>
                      </a:r>
                      <a:r>
                        <a:rPr lang="en-US" altLang="zh-TW" sz="2000" kern="100" dirty="0">
                          <a:effectLst/>
                          <a:latin typeface="微軟正黑體" panose="020B0604030504040204" pitchFamily="34" charset="-120"/>
                          <a:ea typeface="微軟正黑體" panose="020B0604030504040204" pitchFamily="34" charset="-120"/>
                        </a:rPr>
                        <a:t>13</a:t>
                      </a:r>
                      <a:endParaRPr lang="zh-TW" sz="2000" kern="100" dirty="0">
                        <a:effectLst/>
                        <a:latin typeface="微軟正黑體" panose="020B0604030504040204" pitchFamily="34" charset="-120"/>
                        <a:ea typeface="微軟正黑體" panose="020B0604030504040204" pitchFamily="34" charset="-120"/>
                      </a:endParaRPr>
                    </a:p>
                    <a:p>
                      <a:pPr algn="ctr">
                        <a:spcAft>
                          <a:spcPts val="0"/>
                        </a:spcAft>
                      </a:pPr>
                      <a:r>
                        <a:rPr lang="en-US" sz="2000" kern="100" dirty="0">
                          <a:effectLst/>
                          <a:latin typeface="微軟正黑體" panose="020B0604030504040204" pitchFamily="34" charset="-120"/>
                          <a:ea typeface="微軟正黑體" panose="020B0604030504040204" pitchFamily="34" charset="-120"/>
                        </a:rPr>
                        <a:t>4/2</a:t>
                      </a:r>
                      <a:r>
                        <a:rPr lang="en-US" altLang="zh-TW" sz="2000" kern="100" dirty="0">
                          <a:effectLst/>
                          <a:latin typeface="微軟正黑體" panose="020B0604030504040204" pitchFamily="34" charset="-120"/>
                          <a:ea typeface="微軟正黑體" panose="020B0604030504040204" pitchFamily="34" charset="-120"/>
                        </a:rPr>
                        <a:t>8</a:t>
                      </a:r>
                      <a:endParaRPr lang="zh-TW" sz="2000" kern="100" dirty="0">
                        <a:effectLst/>
                        <a:latin typeface="微軟正黑體" panose="020B0604030504040204" pitchFamily="34" charset="-120"/>
                        <a:ea typeface="微軟正黑體" panose="020B0604030504040204" pitchFamily="34" charset="-120"/>
                      </a:endParaRPr>
                    </a:p>
                    <a:p>
                      <a:pPr algn="ctr">
                        <a:spcAft>
                          <a:spcPts val="0"/>
                        </a:spcAft>
                      </a:pPr>
                      <a:r>
                        <a:rPr lang="en-US" sz="2000" kern="100" dirty="0">
                          <a:effectLst/>
                          <a:latin typeface="微軟正黑體" panose="020B0604030504040204" pitchFamily="34" charset="-120"/>
                          <a:ea typeface="微軟正黑體" panose="020B0604030504040204" pitchFamily="34" charset="-120"/>
                        </a:rPr>
                        <a:t>(</a:t>
                      </a:r>
                      <a:r>
                        <a:rPr lang="zh-TW" sz="2000" kern="100" dirty="0">
                          <a:effectLst/>
                          <a:latin typeface="微軟正黑體" panose="020B0604030504040204" pitchFamily="34" charset="-120"/>
                          <a:ea typeface="微軟正黑體" panose="020B0604030504040204" pitchFamily="34" charset="-120"/>
                        </a:rPr>
                        <a:t>日</a:t>
                      </a:r>
                      <a:r>
                        <a:rPr lang="en-US" sz="2000" kern="100" dirty="0">
                          <a:effectLst/>
                          <a:latin typeface="微軟正黑體" panose="020B0604030504040204" pitchFamily="34" charset="-120"/>
                          <a:ea typeface="微軟正黑體" panose="020B0604030504040204" pitchFamily="34" charset="-120"/>
                        </a:rPr>
                        <a:t>)</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91593" marR="91593" marT="0" marB="0" anchor="ctr"/>
                </a:tc>
                <a:tc>
                  <a:txBody>
                    <a:bodyPr/>
                    <a:lstStyle/>
                    <a:p>
                      <a:pPr marL="0" marR="4743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07:30-8:30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a:solidFill>
                            <a:schemeClr val="dk1"/>
                          </a:solidFill>
                          <a:effectLst/>
                          <a:latin typeface="微軟正黑體" panose="020B0604030504040204" pitchFamily="34" charset="-120"/>
                          <a:ea typeface="微軟正黑體" panose="020B0604030504040204" pitchFamily="34" charset="-120"/>
                          <a:cs typeface="+mn-cs"/>
                        </a:rPr>
                        <a:t>報到及早餐時間</a:t>
                      </a:r>
                    </a:p>
                  </a:txBody>
                  <a:tcPr marL="0" marR="0" marT="0" marB="0" anchor="ctr"/>
                </a:tc>
                <a:extLst>
                  <a:ext uri="{0D108BD9-81ED-4DB2-BD59-A6C34878D82A}">
                    <a16:rowId xmlns:a16="http://schemas.microsoft.com/office/drawing/2014/main" val="3488053997"/>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08:30-10:00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a:solidFill>
                            <a:schemeClr val="dk1"/>
                          </a:solidFill>
                          <a:effectLst/>
                          <a:latin typeface="微軟正黑體" panose="020B0604030504040204" pitchFamily="34" charset="-120"/>
                          <a:ea typeface="微軟正黑體" panose="020B0604030504040204" pitchFamily="34" charset="-120"/>
                          <a:cs typeface="+mn-cs"/>
                        </a:rPr>
                        <a:t>開始作業</a:t>
                      </a:r>
                    </a:p>
                  </a:txBody>
                  <a:tcPr marL="0" marR="0" marT="0" marB="0" anchor="ctr"/>
                </a:tc>
                <a:extLst>
                  <a:ext uri="{0D108BD9-81ED-4DB2-BD59-A6C34878D82A}">
                    <a16:rowId xmlns:a16="http://schemas.microsoft.com/office/drawing/2014/main" val="2039401358"/>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10:00-10:20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點心時間</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創作時間</a:t>
                      </a:r>
                    </a:p>
                  </a:txBody>
                  <a:tcPr marL="0" marR="0" marT="0" marB="0" anchor="ctr"/>
                </a:tc>
                <a:extLst>
                  <a:ext uri="{0D108BD9-81ED-4DB2-BD59-A6C34878D82A}">
                    <a16:rowId xmlns:a16="http://schemas.microsoft.com/office/drawing/2014/main" val="982916319"/>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10:20-12:00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創作時間</a:t>
                      </a:r>
                    </a:p>
                  </a:txBody>
                  <a:tcPr marL="0" marR="0" marT="0" marB="0" anchor="ctr"/>
                </a:tc>
                <a:extLst>
                  <a:ext uri="{0D108BD9-81ED-4DB2-BD59-A6C34878D82A}">
                    <a16:rowId xmlns:a16="http://schemas.microsoft.com/office/drawing/2014/main" val="1928675236"/>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12:00-13:00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午餐時間</a:t>
                      </a:r>
                    </a:p>
                  </a:txBody>
                  <a:tcPr marL="0" marR="0" marT="0" marB="0" anchor="ctr"/>
                </a:tc>
                <a:extLst>
                  <a:ext uri="{0D108BD9-81ED-4DB2-BD59-A6C34878D82A}">
                    <a16:rowId xmlns:a16="http://schemas.microsoft.com/office/drawing/2014/main" val="185277624"/>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13:00-13:30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最後衝刺</a:t>
                      </a:r>
                    </a:p>
                  </a:txBody>
                  <a:tcPr marL="0" marR="0" marT="0" marB="0" anchor="ctr"/>
                </a:tc>
                <a:extLst>
                  <a:ext uri="{0D108BD9-81ED-4DB2-BD59-A6C34878D82A}">
                    <a16:rowId xmlns:a16="http://schemas.microsoft.com/office/drawing/2014/main" val="380250977"/>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13:30-17:00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隊伍上台成果展示</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簡報</a:t>
                      </a:r>
                    </a:p>
                  </a:txBody>
                  <a:tcPr marL="0" marR="0" marT="0" marB="0" anchor="ctr"/>
                </a:tc>
                <a:extLst>
                  <a:ext uri="{0D108BD9-81ED-4DB2-BD59-A6C34878D82A}">
                    <a16:rowId xmlns:a16="http://schemas.microsoft.com/office/drawing/2014/main" val="827955865"/>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17:00-17:30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評審討論</a:t>
                      </a:r>
                    </a:p>
                  </a:txBody>
                  <a:tcPr marL="0" marR="0" marT="0" marB="0" anchor="ctr"/>
                </a:tc>
                <a:extLst>
                  <a:ext uri="{0D108BD9-81ED-4DB2-BD59-A6C34878D82A}">
                    <a16:rowId xmlns:a16="http://schemas.microsoft.com/office/drawing/2014/main" val="195456565"/>
                  </a:ext>
                </a:extLst>
              </a:tr>
              <a:tr h="459415">
                <a:tc vMerge="1">
                  <a:txBody>
                    <a:bodyPr/>
                    <a:lstStyle/>
                    <a:p>
                      <a:endParaRPr lang="zh-TW" altLang="en-US"/>
                    </a:p>
                  </a:txBody>
                  <a:tcPr/>
                </a:tc>
                <a:tc>
                  <a:txBody>
                    <a:bodyPr/>
                    <a:lstStyle/>
                    <a:p>
                      <a:pPr marL="0" marR="436245"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17:30-18:30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閉幕</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頒獎</a:t>
                      </a:r>
                      <a:r>
                        <a:rPr lang="en-US" sz="2000" kern="100" dirty="0">
                          <a:solidFill>
                            <a:schemeClr val="dk1"/>
                          </a:solidFill>
                          <a:effectLst/>
                          <a:latin typeface="微軟正黑體" panose="020B0604030504040204" pitchFamily="34" charset="-120"/>
                          <a:ea typeface="微軟正黑體" panose="020B0604030504040204" pitchFamily="34" charset="-120"/>
                          <a:cs typeface="+mn-cs"/>
                        </a:rPr>
                        <a:t>/</a:t>
                      </a:r>
                      <a:r>
                        <a:rPr lang="zh-TW" sz="2000" kern="100" dirty="0">
                          <a:solidFill>
                            <a:schemeClr val="dk1"/>
                          </a:solidFill>
                          <a:effectLst/>
                          <a:latin typeface="微軟正黑體" panose="020B0604030504040204" pitchFamily="34" charset="-120"/>
                          <a:ea typeface="微軟正黑體" panose="020B0604030504040204" pitchFamily="34" charset="-120"/>
                          <a:cs typeface="+mn-cs"/>
                        </a:rPr>
                        <a:t>大合照</a:t>
                      </a:r>
                    </a:p>
                  </a:txBody>
                  <a:tcPr marL="0" marR="0" marT="0" marB="0" anchor="ctr"/>
                </a:tc>
                <a:extLst>
                  <a:ext uri="{0D108BD9-81ED-4DB2-BD59-A6C34878D82A}">
                    <a16:rowId xmlns:a16="http://schemas.microsoft.com/office/drawing/2014/main" val="2319938302"/>
                  </a:ext>
                </a:extLst>
              </a:tr>
              <a:tr h="459415">
                <a:tc vMerge="1">
                  <a:txBody>
                    <a:bodyPr/>
                    <a:lstStyle/>
                    <a:p>
                      <a:endParaRPr lang="zh-TW" altLang="en-US"/>
                    </a:p>
                  </a:txBody>
                  <a:tcPr/>
                </a:tc>
                <a:tc>
                  <a:txBody>
                    <a:bodyPr/>
                    <a:lstStyle/>
                    <a:p>
                      <a:pPr marL="0" algn="ctr" defTabSz="914400" rtl="0" eaLnBrk="1" latinLnBrk="0" hangingPunct="1">
                        <a:lnSpc>
                          <a:spcPts val="2155"/>
                        </a:lnSpc>
                        <a:spcBef>
                          <a:spcPts val="440"/>
                        </a:spcBef>
                        <a:spcAft>
                          <a:spcPts val="0"/>
                        </a:spcAft>
                      </a:pPr>
                      <a:r>
                        <a:rPr lang="en-US" sz="2000" kern="100" dirty="0">
                          <a:solidFill>
                            <a:schemeClr val="dk1"/>
                          </a:solidFill>
                          <a:effectLst/>
                          <a:latin typeface="微軟正黑體" panose="020B0604030504040204" pitchFamily="34" charset="-120"/>
                          <a:ea typeface="微軟正黑體" panose="020B0604030504040204" pitchFamily="34" charset="-120"/>
                          <a:cs typeface="+mn-cs"/>
                        </a:rPr>
                        <a:t>18:30~</a:t>
                      </a:r>
                      <a:endParaRPr lang="zh-TW" sz="2000" kern="100" dirty="0">
                        <a:solidFill>
                          <a:schemeClr val="dk1"/>
                        </a:solidFill>
                        <a:effectLst/>
                        <a:latin typeface="微軟正黑體" panose="020B0604030504040204" pitchFamily="34" charset="-120"/>
                        <a:ea typeface="微軟正黑體" panose="020B0604030504040204" pitchFamily="34" charset="-120"/>
                        <a:cs typeface="+mn-cs"/>
                      </a:endParaRPr>
                    </a:p>
                  </a:txBody>
                  <a:tcPr marL="0" marR="0" marT="0" marB="0" anchor="ctr"/>
                </a:tc>
                <a:tc>
                  <a:txBody>
                    <a:bodyPr/>
                    <a:lstStyle/>
                    <a:p>
                      <a:pPr marL="0" algn="ctr" defTabSz="914400" rtl="0" eaLnBrk="1" latinLnBrk="0" hangingPunct="1">
                        <a:lnSpc>
                          <a:spcPts val="2155"/>
                        </a:lnSpc>
                        <a:spcAft>
                          <a:spcPts val="0"/>
                        </a:spcAft>
                      </a:pPr>
                      <a:r>
                        <a:rPr lang="zh-TW" sz="2000" kern="100" dirty="0">
                          <a:solidFill>
                            <a:schemeClr val="dk1"/>
                          </a:solidFill>
                          <a:effectLst/>
                          <a:latin typeface="微軟正黑體" panose="020B0604030504040204" pitchFamily="34" charset="-120"/>
                          <a:ea typeface="微軟正黑體" panose="020B0604030504040204" pitchFamily="34" charset="-120"/>
                          <a:cs typeface="+mn-cs"/>
                        </a:rPr>
                        <a:t>賦歸</a:t>
                      </a:r>
                    </a:p>
                  </a:txBody>
                  <a:tcPr marL="0" marR="0" marT="0" marB="0" anchor="ctr"/>
                </a:tc>
                <a:extLst>
                  <a:ext uri="{0D108BD9-81ED-4DB2-BD59-A6C34878D82A}">
                    <a16:rowId xmlns:a16="http://schemas.microsoft.com/office/drawing/2014/main" val="2534840946"/>
                  </a:ext>
                </a:extLst>
              </a:tr>
            </a:tbl>
          </a:graphicData>
        </a:graphic>
      </p:graphicFrame>
      <p:sp>
        <p:nvSpPr>
          <p:cNvPr id="12" name="內容版面配置區 2"/>
          <p:cNvSpPr txBox="1">
            <a:spLocks/>
          </p:cNvSpPr>
          <p:nvPr/>
        </p:nvSpPr>
        <p:spPr>
          <a:xfrm>
            <a:off x="704785" y="6158879"/>
            <a:ext cx="5120370" cy="6097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ts val="3360"/>
              </a:lnSpc>
              <a:buNone/>
            </a:pPr>
            <a:r>
              <a:rPr lang="en-US" altLang="zh-TW" b="1" dirty="0">
                <a:solidFill>
                  <a:srgbClr val="FF0000"/>
                </a:solidFill>
              </a:rPr>
              <a:t>19:00-21:00 </a:t>
            </a:r>
            <a:r>
              <a:rPr lang="zh-TW" altLang="en-US" b="1" dirty="0">
                <a:solidFill>
                  <a:srgbClr val="FF0000"/>
                </a:solidFill>
              </a:rPr>
              <a:t>盥洗時間</a:t>
            </a:r>
            <a:endParaRPr lang="en-US" altLang="zh-TW" b="1" dirty="0">
              <a:solidFill>
                <a:srgbClr val="FF0000"/>
              </a:solidFill>
            </a:endParaRPr>
          </a:p>
          <a:p>
            <a:pPr marL="0" indent="0" algn="just" fontAlgn="base">
              <a:lnSpc>
                <a:spcPts val="3360"/>
              </a:lnSpc>
              <a:buNone/>
            </a:pPr>
            <a:endParaRPr lang="en-US" altLang="zh-TW" sz="2800" u="sng" dirty="0">
              <a:solidFill>
                <a:schemeClr val="bg1"/>
              </a:solidFill>
            </a:endParaRPr>
          </a:p>
          <a:p>
            <a:pPr marL="457200" lvl="1" indent="0" algn="just" fontAlgn="base">
              <a:lnSpc>
                <a:spcPts val="3360"/>
              </a:lnSpc>
              <a:buNone/>
            </a:pPr>
            <a:endParaRPr lang="en-US" altLang="zh-TW" sz="2800" dirty="0">
              <a:solidFill>
                <a:schemeClr val="bg1"/>
              </a:solidFill>
            </a:endParaRPr>
          </a:p>
        </p:txBody>
      </p:sp>
      <p:sp>
        <p:nvSpPr>
          <p:cNvPr id="13" name="內容版面配置區 2"/>
          <p:cNvSpPr txBox="1">
            <a:spLocks/>
          </p:cNvSpPr>
          <p:nvPr/>
        </p:nvSpPr>
        <p:spPr>
          <a:xfrm>
            <a:off x="6725261" y="5345023"/>
            <a:ext cx="5722134" cy="13436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ts val="2500"/>
              </a:lnSpc>
              <a:buNone/>
            </a:pPr>
            <a:r>
              <a:rPr lang="en-US" altLang="zh-TW" sz="2600" dirty="0">
                <a:solidFill>
                  <a:srgbClr val="FF0000"/>
                </a:solidFill>
              </a:rPr>
              <a:t>10</a:t>
            </a:r>
            <a:r>
              <a:rPr lang="zh-TW" altLang="en-US" sz="2600" dirty="0">
                <a:solidFill>
                  <a:srgbClr val="FF0000"/>
                </a:solidFill>
              </a:rPr>
              <a:t>：</a:t>
            </a:r>
            <a:r>
              <a:rPr lang="en-US" altLang="zh-TW" sz="2600" dirty="0">
                <a:solidFill>
                  <a:srgbClr val="FF0000"/>
                </a:solidFill>
              </a:rPr>
              <a:t>00-12</a:t>
            </a:r>
            <a:r>
              <a:rPr lang="zh-TW" altLang="en-US" sz="2600" dirty="0">
                <a:solidFill>
                  <a:srgbClr val="FF0000"/>
                </a:solidFill>
              </a:rPr>
              <a:t>：</a:t>
            </a:r>
            <a:r>
              <a:rPr lang="en-US" altLang="zh-TW" sz="2600" dirty="0">
                <a:solidFill>
                  <a:srgbClr val="FF0000"/>
                </a:solidFill>
              </a:rPr>
              <a:t>00</a:t>
            </a:r>
            <a:r>
              <a:rPr lang="zh-TW" altLang="en-US" sz="2600" dirty="0">
                <a:solidFill>
                  <a:srgbClr val="FF0000"/>
                </a:solidFill>
              </a:rPr>
              <a:t>評審實地審查</a:t>
            </a:r>
            <a:endParaRPr lang="en-US" altLang="zh-TW" sz="2600" dirty="0">
              <a:solidFill>
                <a:srgbClr val="FF0000"/>
              </a:solidFill>
            </a:endParaRPr>
          </a:p>
          <a:p>
            <a:pPr marL="0" indent="0" algn="just" fontAlgn="base">
              <a:lnSpc>
                <a:spcPts val="2500"/>
              </a:lnSpc>
              <a:buNone/>
            </a:pPr>
            <a:r>
              <a:rPr lang="en-US" altLang="zh-TW" sz="2600" dirty="0">
                <a:solidFill>
                  <a:srgbClr val="FF0000"/>
                </a:solidFill>
              </a:rPr>
              <a:t>13</a:t>
            </a:r>
            <a:r>
              <a:rPr lang="zh-TW" altLang="en-US" sz="2600" dirty="0">
                <a:solidFill>
                  <a:srgbClr val="FF0000"/>
                </a:solidFill>
              </a:rPr>
              <a:t>：</a:t>
            </a:r>
            <a:r>
              <a:rPr lang="en-US" altLang="zh-TW" sz="2600" dirty="0">
                <a:solidFill>
                  <a:srgbClr val="FF0000"/>
                </a:solidFill>
              </a:rPr>
              <a:t>00</a:t>
            </a:r>
            <a:r>
              <a:rPr lang="zh-TW" altLang="en-US" sz="2600" dirty="0">
                <a:solidFill>
                  <a:srgbClr val="FF0000"/>
                </a:solidFill>
              </a:rPr>
              <a:t>前：最終版簡報上傳截止</a:t>
            </a:r>
            <a:endParaRPr lang="en-US" altLang="zh-TW" sz="2600" u="sng" dirty="0">
              <a:solidFill>
                <a:srgbClr val="FF0000"/>
              </a:solidFill>
            </a:endParaRPr>
          </a:p>
          <a:p>
            <a:pPr marL="457200" lvl="1" indent="0" algn="just" fontAlgn="base">
              <a:lnSpc>
                <a:spcPts val="3360"/>
              </a:lnSpc>
              <a:buNone/>
            </a:pPr>
            <a:endParaRPr lang="en-US" altLang="zh-TW" sz="2000" dirty="0">
              <a:solidFill>
                <a:schemeClr val="bg1"/>
              </a:solidFill>
            </a:endParaRPr>
          </a:p>
        </p:txBody>
      </p:sp>
    </p:spTree>
    <p:extLst>
      <p:ext uri="{BB962C8B-B14F-4D97-AF65-F5344CB8AC3E}">
        <p14:creationId xmlns:p14="http://schemas.microsoft.com/office/powerpoint/2010/main" val="171869530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A2B8CCE-C795-4226-95BD-63B67EA70690}"/>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96A4B9CA-7363-469F-95CB-627E2442B373}"/>
              </a:ext>
            </a:extLst>
          </p:cNvPr>
          <p:cNvSpPr>
            <a:spLocks noGrp="1"/>
          </p:cNvSpPr>
          <p:nvPr>
            <p:ph type="sldNum" idx="12"/>
          </p:nvPr>
        </p:nvSpPr>
        <p:spPr>
          <a:xfrm>
            <a:off x="9215628" y="6116762"/>
            <a:ext cx="2743200" cy="365125"/>
          </a:xfrm>
        </p:spPr>
        <p:txBody>
          <a:bodyPr/>
          <a:lstStyle/>
          <a:p>
            <a:fld id="{00000000-1234-1234-1234-123412341234}" type="slidenum">
              <a:rPr lang="en-US" altLang="zh-TW" smtClean="0"/>
              <a:pPr/>
              <a:t>31</a:t>
            </a:fld>
            <a:endParaRPr lang="zh-TW" altLang="en-US" dirty="0"/>
          </a:p>
        </p:txBody>
      </p:sp>
      <p:pic>
        <p:nvPicPr>
          <p:cNvPr id="8" name="圖片 7">
            <a:extLst>
              <a:ext uri="{FF2B5EF4-FFF2-40B4-BE49-F238E27FC236}">
                <a16:creationId xmlns:a16="http://schemas.microsoft.com/office/drawing/2014/main" id="{070656EB-BF77-4214-AE75-1697CE9380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2500" y="0"/>
            <a:ext cx="10287000" cy="6858000"/>
          </a:xfrm>
          <a:prstGeom prst="rect">
            <a:avLst/>
          </a:prstGeom>
        </p:spPr>
      </p:pic>
      <p:sp>
        <p:nvSpPr>
          <p:cNvPr id="5" name="文字方塊 4">
            <a:extLst>
              <a:ext uri="{FF2B5EF4-FFF2-40B4-BE49-F238E27FC236}">
                <a16:creationId xmlns:a16="http://schemas.microsoft.com/office/drawing/2014/main" id="{8591440E-281C-4F47-A574-367BC15431DB}"/>
              </a:ext>
            </a:extLst>
          </p:cNvPr>
          <p:cNvSpPr txBox="1"/>
          <p:nvPr/>
        </p:nvSpPr>
        <p:spPr>
          <a:xfrm>
            <a:off x="1145219" y="5699464"/>
            <a:ext cx="5724644" cy="923330"/>
          </a:xfrm>
          <a:prstGeom prst="rect">
            <a:avLst/>
          </a:prstGeom>
          <a:noFill/>
        </p:spPr>
        <p:txBody>
          <a:bodyPr wrap="non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評審初審現場觀察</a:t>
            </a:r>
          </a:p>
        </p:txBody>
      </p:sp>
      <p:sp>
        <p:nvSpPr>
          <p:cNvPr id="7" name="文字方塊 6">
            <a:extLst>
              <a:ext uri="{FF2B5EF4-FFF2-40B4-BE49-F238E27FC236}">
                <a16:creationId xmlns:a16="http://schemas.microsoft.com/office/drawing/2014/main" id="{FDE56636-7B55-407F-97AE-45AD46252CEF}"/>
              </a:ext>
            </a:extLst>
          </p:cNvPr>
          <p:cNvSpPr txBox="1"/>
          <p:nvPr/>
        </p:nvSpPr>
        <p:spPr>
          <a:xfrm>
            <a:off x="7120413" y="6488668"/>
            <a:ext cx="4108817" cy="369332"/>
          </a:xfrm>
          <a:prstGeom prst="rect">
            <a:avLst/>
          </a:prstGeom>
          <a:noFill/>
        </p:spPr>
        <p:txBody>
          <a:bodyPr wrap="none" rtlCol="0">
            <a:spAutoFit/>
          </a:bodyPr>
          <a:lstStyle/>
          <a:p>
            <a:r>
              <a:rPr lang="zh-TW" altLang="en-US" b="1" dirty="0">
                <a:solidFill>
                  <a:schemeClr val="bg1"/>
                </a:solidFill>
                <a:latin typeface="微軟正黑體" pitchFamily="34" charset="-120"/>
                <a:ea typeface="微軟正黑體" pitchFamily="34" charset="-120"/>
              </a:rPr>
              <a:t>參考照片：由國立高雄科技大學提供。</a:t>
            </a:r>
          </a:p>
        </p:txBody>
      </p:sp>
    </p:spTree>
    <p:extLst>
      <p:ext uri="{BB962C8B-B14F-4D97-AF65-F5344CB8AC3E}">
        <p14:creationId xmlns:p14="http://schemas.microsoft.com/office/powerpoint/2010/main" val="248469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A48C708E-9CAB-4680-805D-E4F33019274F}"/>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9EFBC6DD-3720-4743-8736-91F718213919}"/>
              </a:ext>
            </a:extLst>
          </p:cNvPr>
          <p:cNvSpPr>
            <a:spLocks noGrp="1"/>
          </p:cNvSpPr>
          <p:nvPr>
            <p:ph type="sldNum" idx="12"/>
          </p:nvPr>
        </p:nvSpPr>
        <p:spPr>
          <a:xfrm>
            <a:off x="9215628" y="6161129"/>
            <a:ext cx="2743200" cy="365125"/>
          </a:xfrm>
        </p:spPr>
        <p:txBody>
          <a:bodyPr/>
          <a:lstStyle/>
          <a:p>
            <a:fld id="{00000000-1234-1234-1234-123412341234}" type="slidenum">
              <a:rPr lang="en-US" altLang="zh-TW" smtClean="0"/>
              <a:pPr/>
              <a:t>32</a:t>
            </a:fld>
            <a:endParaRPr lang="zh-TW" altLang="en-US" dirty="0"/>
          </a:p>
        </p:txBody>
      </p:sp>
      <p:pic>
        <p:nvPicPr>
          <p:cNvPr id="3" name="圖片 2">
            <a:extLst>
              <a:ext uri="{FF2B5EF4-FFF2-40B4-BE49-F238E27FC236}">
                <a16:creationId xmlns:a16="http://schemas.microsoft.com/office/drawing/2014/main" id="{A9734813-799E-4A0A-96F0-1F1909257B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500" y="16778"/>
            <a:ext cx="10287000" cy="6858000"/>
          </a:xfrm>
          <a:prstGeom prst="rect">
            <a:avLst/>
          </a:prstGeom>
        </p:spPr>
      </p:pic>
      <p:sp>
        <p:nvSpPr>
          <p:cNvPr id="5" name="文字方塊 4">
            <a:extLst>
              <a:ext uri="{FF2B5EF4-FFF2-40B4-BE49-F238E27FC236}">
                <a16:creationId xmlns:a16="http://schemas.microsoft.com/office/drawing/2014/main" id="{E91251F9-78AD-449E-90C1-3F09403C182A}"/>
              </a:ext>
            </a:extLst>
          </p:cNvPr>
          <p:cNvSpPr txBox="1"/>
          <p:nvPr/>
        </p:nvSpPr>
        <p:spPr>
          <a:xfrm>
            <a:off x="1145219" y="5699464"/>
            <a:ext cx="1569660" cy="923330"/>
          </a:xfrm>
          <a:prstGeom prst="rect">
            <a:avLst/>
          </a:prstGeom>
          <a:noFill/>
        </p:spPr>
        <p:txBody>
          <a:bodyPr wrap="non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審查</a:t>
            </a:r>
          </a:p>
        </p:txBody>
      </p:sp>
      <p:sp>
        <p:nvSpPr>
          <p:cNvPr id="9" name="文字方塊 8">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205901001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CEA8C3FD-8B69-402A-ACED-9EA1001018F7}"/>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Google Shape;190;p4">
            <a:extLst>
              <a:ext uri="{FF2B5EF4-FFF2-40B4-BE49-F238E27FC236}">
                <a16:creationId xmlns:a16="http://schemas.microsoft.com/office/drawing/2014/main" id="{6F79CC7F-8EE4-9350-0376-F0F805356C60}"/>
              </a:ext>
            </a:extLst>
          </p:cNvPr>
          <p:cNvSpPr txBox="1">
            <a:spLocks/>
          </p:cNvSpPr>
          <p:nvPr/>
        </p:nvSpPr>
        <p:spPr>
          <a:xfrm>
            <a:off x="149470" y="0"/>
            <a:ext cx="6031522" cy="2374084"/>
          </a:xfrm>
          <a:prstGeom prst="roundRect">
            <a:avLst>
              <a:gd name="adj" fmla="val 30464"/>
            </a:avLst>
          </a:prstGeom>
          <a:noFill/>
          <a:ln w="38100">
            <a:noFill/>
          </a:ln>
        </p:spPr>
        <p:txBody>
          <a:bodyPr spcFirstLastPara="1" wrap="square" lIns="91425" tIns="45700" rIns="91425" bIns="4570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buClr>
                <a:schemeClr val="lt1"/>
              </a:buClr>
              <a:buSzPts val="4400"/>
              <a:buFont typeface="Microsoft JhengHei"/>
              <a:buNone/>
            </a:pPr>
            <a:r>
              <a:rPr lang="zh-TW" altLang="en-US" sz="5400" b="1" dirty="0">
                <a:solidFill>
                  <a:srgbClr val="0070C0"/>
                </a:solidFill>
                <a:latin typeface="Adobe 繁黑體 Std B" panose="020B0700000000000000" pitchFamily="34" charset="-120"/>
                <a:ea typeface="Adobe 繁黑體 Std B" panose="020B0700000000000000" pitchFamily="34" charset="-120"/>
              </a:rPr>
              <a:t>競  賽  作  品</a:t>
            </a:r>
            <a:endParaRPr lang="zh-TW" altLang="en-US" sz="5400" dirty="0">
              <a:solidFill>
                <a:srgbClr val="0070C0"/>
              </a:solidFill>
              <a:latin typeface="Adobe 繁黑體 Std B" panose="020B0700000000000000" pitchFamily="34" charset="-120"/>
              <a:ea typeface="Adobe 繁黑體 Std B" panose="020B0700000000000000" pitchFamily="34" charset="-120"/>
            </a:endParaRPr>
          </a:p>
        </p:txBody>
      </p:sp>
      <p:pic>
        <p:nvPicPr>
          <p:cNvPr id="7" name="圖片 6">
            <a:extLst>
              <a:ext uri="{FF2B5EF4-FFF2-40B4-BE49-F238E27FC236}">
                <a16:creationId xmlns:a16="http://schemas.microsoft.com/office/drawing/2014/main" id="{A3A59720-A3D9-48B6-A8AB-6231864524C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9707" y="92279"/>
            <a:ext cx="5022209" cy="6699300"/>
          </a:xfrm>
          <a:prstGeom prst="rect">
            <a:avLst/>
          </a:prstGeom>
          <a:ln>
            <a:noFill/>
          </a:ln>
          <a:effectLst>
            <a:outerShdw blurRad="292100" dist="139700" dir="2700000" algn="tl" rotWithShape="0">
              <a:srgbClr val="333333">
                <a:alpha val="65000"/>
              </a:srgbClr>
            </a:outerShdw>
          </a:effectLst>
        </p:spPr>
      </p:pic>
      <p:pic>
        <p:nvPicPr>
          <p:cNvPr id="9" name="圖片 8">
            <a:extLst>
              <a:ext uri="{FF2B5EF4-FFF2-40B4-BE49-F238E27FC236}">
                <a16:creationId xmlns:a16="http://schemas.microsoft.com/office/drawing/2014/main" id="{8C2A5A2F-B19D-4B64-A4A5-B5CAEC17BD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024" y="2323750"/>
            <a:ext cx="5991203" cy="399316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投影片編號版面配置區 1">
            <a:extLst>
              <a:ext uri="{FF2B5EF4-FFF2-40B4-BE49-F238E27FC236}">
                <a16:creationId xmlns:a16="http://schemas.microsoft.com/office/drawing/2014/main" id="{608821EA-24A0-44A4-AA5B-E7217536B97E}"/>
              </a:ext>
            </a:extLst>
          </p:cNvPr>
          <p:cNvSpPr>
            <a:spLocks noGrp="1"/>
          </p:cNvSpPr>
          <p:nvPr>
            <p:ph type="sldNum" sz="quarter" idx="12"/>
          </p:nvPr>
        </p:nvSpPr>
        <p:spPr>
          <a:xfrm>
            <a:off x="9328393" y="6134347"/>
            <a:ext cx="2743200" cy="365125"/>
          </a:xfrm>
        </p:spPr>
        <p:txBody>
          <a:bodyPr/>
          <a:lstStyle/>
          <a:p>
            <a:fld id="{5F21AC4E-9E39-41F9-8F2C-D1A48B915077}" type="slidenum">
              <a:rPr lang="zh-TW" altLang="en-US" smtClean="0"/>
              <a:pPr/>
              <a:t>33</a:t>
            </a:fld>
            <a:endParaRPr lang="zh-TW" altLang="en-US" dirty="0"/>
          </a:p>
        </p:txBody>
      </p:sp>
      <p:sp>
        <p:nvSpPr>
          <p:cNvPr id="8" name="文字方塊 7">
            <a:extLst>
              <a:ext uri="{FF2B5EF4-FFF2-40B4-BE49-F238E27FC236}">
                <a16:creationId xmlns:a16="http://schemas.microsoft.com/office/drawing/2014/main" id="{99B73F30-3FF6-4124-81B8-68491332872A}"/>
              </a:ext>
            </a:extLst>
          </p:cNvPr>
          <p:cNvSpPr txBox="1"/>
          <p:nvPr/>
        </p:nvSpPr>
        <p:spPr>
          <a:xfrm>
            <a:off x="7378293" y="6480278"/>
            <a:ext cx="3877985" cy="369332"/>
          </a:xfrm>
          <a:prstGeom prst="rect">
            <a:avLst/>
          </a:prstGeom>
          <a:noFill/>
        </p:spPr>
        <p:txBody>
          <a:bodyPr wrap="none" rtlCol="0">
            <a:spAutoFit/>
          </a:bodyPr>
          <a:lstStyle/>
          <a:p>
            <a:r>
              <a:rPr lang="zh-TW" altLang="en-US" b="1" dirty="0">
                <a:solidFill>
                  <a:schemeClr val="bg1"/>
                </a:solidFill>
                <a:latin typeface="微軟正黑體 Light" pitchFamily="34" charset="-120"/>
                <a:ea typeface="微軟正黑體 Light" pitchFamily="34" charset="-120"/>
              </a:rPr>
              <a:t>國立勤益科技大學智慧臺中創客基地</a:t>
            </a:r>
          </a:p>
        </p:txBody>
      </p:sp>
    </p:spTree>
    <p:extLst>
      <p:ext uri="{BB962C8B-B14F-4D97-AF65-F5344CB8AC3E}">
        <p14:creationId xmlns:p14="http://schemas.microsoft.com/office/powerpoint/2010/main" val="156668009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057FC848-D330-4C76-A4A8-FEB8AD3CF042}"/>
              </a:ext>
            </a:extLst>
          </p:cNvPr>
          <p:cNvSpPr/>
          <p:nvPr/>
        </p:nvSpPr>
        <p:spPr>
          <a:xfrm>
            <a:off x="8967831" y="1"/>
            <a:ext cx="32387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投影片編號版面配置區 3">
            <a:extLst>
              <a:ext uri="{FF2B5EF4-FFF2-40B4-BE49-F238E27FC236}">
                <a16:creationId xmlns:a16="http://schemas.microsoft.com/office/drawing/2014/main" id="{8CDC4C33-DA3B-4EC2-BF1C-4FC8770CD3B9}"/>
              </a:ext>
            </a:extLst>
          </p:cNvPr>
          <p:cNvSpPr>
            <a:spLocks noGrp="1"/>
          </p:cNvSpPr>
          <p:nvPr>
            <p:ph type="sldNum" idx="12"/>
          </p:nvPr>
        </p:nvSpPr>
        <p:spPr>
          <a:xfrm>
            <a:off x="9185088" y="6176223"/>
            <a:ext cx="2743200" cy="365125"/>
          </a:xfrm>
        </p:spPr>
        <p:txBody>
          <a:bodyPr/>
          <a:lstStyle/>
          <a:p>
            <a:fld id="{00000000-1234-1234-1234-123412341234}" type="slidenum">
              <a:rPr lang="en-US" altLang="zh-TW" smtClean="0"/>
              <a:pPr/>
              <a:t>34</a:t>
            </a:fld>
            <a:endParaRPr lang="zh-TW" altLang="en-US" dirty="0"/>
          </a:p>
        </p:txBody>
      </p:sp>
      <p:pic>
        <p:nvPicPr>
          <p:cNvPr id="10" name="圖片 9">
            <a:extLst>
              <a:ext uri="{FF2B5EF4-FFF2-40B4-BE49-F238E27FC236}">
                <a16:creationId xmlns:a16="http://schemas.microsoft.com/office/drawing/2014/main" id="{92D9970D-1EA4-4FCB-ADB4-B73B04381C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2500" y="0"/>
            <a:ext cx="5143501" cy="3429000"/>
          </a:xfrm>
          <a:prstGeom prst="rect">
            <a:avLst/>
          </a:prstGeom>
        </p:spPr>
      </p:pic>
      <p:pic>
        <p:nvPicPr>
          <p:cNvPr id="12" name="圖片 11">
            <a:extLst>
              <a:ext uri="{FF2B5EF4-FFF2-40B4-BE49-F238E27FC236}">
                <a16:creationId xmlns:a16="http://schemas.microsoft.com/office/drawing/2014/main" id="{ECC997B1-759F-4B45-827E-FC2475040E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3429000"/>
            <a:ext cx="5143500" cy="3429000"/>
          </a:xfrm>
          <a:prstGeom prst="rect">
            <a:avLst/>
          </a:prstGeom>
        </p:spPr>
      </p:pic>
      <p:pic>
        <p:nvPicPr>
          <p:cNvPr id="14" name="圖片 13">
            <a:extLst>
              <a:ext uri="{FF2B5EF4-FFF2-40B4-BE49-F238E27FC236}">
                <a16:creationId xmlns:a16="http://schemas.microsoft.com/office/drawing/2014/main" id="{18886684-1A2A-48FC-B311-DA2A1D6A18D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52500" y="3429000"/>
            <a:ext cx="5143499" cy="3428999"/>
          </a:xfrm>
          <a:prstGeom prst="rect">
            <a:avLst/>
          </a:prstGeom>
        </p:spPr>
      </p:pic>
      <p:pic>
        <p:nvPicPr>
          <p:cNvPr id="16" name="圖片 15">
            <a:extLst>
              <a:ext uri="{FF2B5EF4-FFF2-40B4-BE49-F238E27FC236}">
                <a16:creationId xmlns:a16="http://schemas.microsoft.com/office/drawing/2014/main" id="{4EE626A1-69F8-4E42-94AB-266B0BBB315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5998" y="0"/>
            <a:ext cx="5143499" cy="3428999"/>
          </a:xfrm>
          <a:prstGeom prst="rect">
            <a:avLst/>
          </a:prstGeom>
        </p:spPr>
      </p:pic>
      <p:sp>
        <p:nvSpPr>
          <p:cNvPr id="7" name="文字方塊 6">
            <a:extLst>
              <a:ext uri="{FF2B5EF4-FFF2-40B4-BE49-F238E27FC236}">
                <a16:creationId xmlns:a16="http://schemas.microsoft.com/office/drawing/2014/main" id="{ECC48EBB-57F4-4D61-8624-AC3834F11353}"/>
              </a:ext>
            </a:extLst>
          </p:cNvPr>
          <p:cNvSpPr txBox="1"/>
          <p:nvPr/>
        </p:nvSpPr>
        <p:spPr>
          <a:xfrm>
            <a:off x="1145219" y="5699464"/>
            <a:ext cx="2954655" cy="923330"/>
          </a:xfrm>
          <a:prstGeom prst="rect">
            <a:avLst/>
          </a:prstGeom>
          <a:noFill/>
        </p:spPr>
        <p:txBody>
          <a:bodyPr wrap="non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實作作品</a:t>
            </a:r>
          </a:p>
        </p:txBody>
      </p:sp>
      <p:sp>
        <p:nvSpPr>
          <p:cNvPr id="15" name="文字方塊 14">
            <a:extLst>
              <a:ext uri="{FF2B5EF4-FFF2-40B4-BE49-F238E27FC236}">
                <a16:creationId xmlns:a16="http://schemas.microsoft.com/office/drawing/2014/main" id="{FDE56636-7B55-407F-97AE-45AD46252CEF}"/>
              </a:ext>
            </a:extLst>
          </p:cNvPr>
          <p:cNvSpPr txBox="1"/>
          <p:nvPr/>
        </p:nvSpPr>
        <p:spPr>
          <a:xfrm>
            <a:off x="7120413" y="6488668"/>
            <a:ext cx="4108817" cy="369332"/>
          </a:xfrm>
          <a:prstGeom prst="rect">
            <a:avLst/>
          </a:prstGeom>
          <a:noFill/>
        </p:spPr>
        <p:txBody>
          <a:bodyPr wrap="none" rtlCol="0">
            <a:spAutoFit/>
          </a:bodyPr>
          <a:lstStyle/>
          <a:p>
            <a:r>
              <a:rPr lang="zh-TW" altLang="en-US" b="1" dirty="0">
                <a:solidFill>
                  <a:schemeClr val="bg1"/>
                </a:solidFill>
                <a:latin typeface="微軟正黑體" pitchFamily="34" charset="-120"/>
                <a:ea typeface="微軟正黑體" pitchFamily="34" charset="-120"/>
              </a:rPr>
              <a:t>參考照片：由國立高雄科技大學提供。</a:t>
            </a:r>
          </a:p>
        </p:txBody>
      </p:sp>
    </p:spTree>
    <p:extLst>
      <p:ext uri="{BB962C8B-B14F-4D97-AF65-F5344CB8AC3E}">
        <p14:creationId xmlns:p14="http://schemas.microsoft.com/office/powerpoint/2010/main" val="425039821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D4226AB-8BA3-4A06-9E74-BB2CC3B0167F}"/>
              </a:ext>
            </a:extLst>
          </p:cNvPr>
          <p:cNvSpPr>
            <a:spLocks noGrp="1"/>
          </p:cNvSpPr>
          <p:nvPr>
            <p:ph type="title"/>
          </p:nvPr>
        </p:nvSpPr>
        <p:spPr/>
        <p:txBody>
          <a:bodyPr/>
          <a:lstStyle/>
          <a:p>
            <a:r>
              <a:rPr lang="zh-TW" altLang="en-US" dirty="0"/>
              <a:t>注意事項：</a:t>
            </a:r>
          </a:p>
        </p:txBody>
      </p:sp>
      <p:sp>
        <p:nvSpPr>
          <p:cNvPr id="8" name="矩形 7">
            <a:extLst>
              <a:ext uri="{FF2B5EF4-FFF2-40B4-BE49-F238E27FC236}">
                <a16:creationId xmlns:a16="http://schemas.microsoft.com/office/drawing/2014/main" id="{60BF3B09-8525-4CB4-9F56-91E3C9097094}"/>
              </a:ext>
            </a:extLst>
          </p:cNvPr>
          <p:cNvSpPr/>
          <p:nvPr/>
        </p:nvSpPr>
        <p:spPr>
          <a:xfrm>
            <a:off x="9009611" y="1342259"/>
            <a:ext cx="3191097"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4" name="投影片編號版面配置區 3">
            <a:extLst>
              <a:ext uri="{FF2B5EF4-FFF2-40B4-BE49-F238E27FC236}">
                <a16:creationId xmlns:a16="http://schemas.microsoft.com/office/drawing/2014/main" id="{AFCB9FD9-358A-4E59-B216-BF5501EDDC52}"/>
              </a:ext>
            </a:extLst>
          </p:cNvPr>
          <p:cNvSpPr>
            <a:spLocks noGrp="1"/>
          </p:cNvSpPr>
          <p:nvPr>
            <p:ph type="sldNum" sz="quarter" idx="12"/>
          </p:nvPr>
        </p:nvSpPr>
        <p:spPr/>
        <p:txBody>
          <a:bodyPr/>
          <a:lstStyle/>
          <a:p>
            <a:fld id="{5F21AC4E-9E39-41F9-8F2C-D1A48B915077}" type="slidenum">
              <a:rPr lang="zh-TW" altLang="en-US" smtClean="0"/>
              <a:pPr/>
              <a:t>35</a:t>
            </a:fld>
            <a:endParaRPr lang="zh-TW" altLang="en-US"/>
          </a:p>
        </p:txBody>
      </p:sp>
      <p:pic>
        <p:nvPicPr>
          <p:cNvPr id="5" name="圖片 4">
            <a:extLst>
              <a:ext uri="{FF2B5EF4-FFF2-40B4-BE49-F238E27FC236}">
                <a16:creationId xmlns:a16="http://schemas.microsoft.com/office/drawing/2014/main" id="{C04EDDD2-A037-4FF9-BF0A-AB656414EB4B}"/>
              </a:ext>
            </a:extLst>
          </p:cNvPr>
          <p:cNvPicPr>
            <a:picLocks noChangeAspect="1"/>
          </p:cNvPicPr>
          <p:nvPr/>
        </p:nvPicPr>
        <p:blipFill rotWithShape="1">
          <a:blip r:embed="rId2" cstate="print">
            <a:clrChange>
              <a:clrFrom>
                <a:srgbClr val="C2E6E5"/>
              </a:clrFrom>
              <a:clrTo>
                <a:srgbClr val="C2E6E5">
                  <a:alpha val="0"/>
                </a:srgbClr>
              </a:clrTo>
            </a:clrChange>
          </a:blip>
          <a:srcRect l="6424" t="17816" r="7913" b="34307"/>
          <a:stretch/>
        </p:blipFill>
        <p:spPr>
          <a:xfrm>
            <a:off x="5180443" y="264343"/>
            <a:ext cx="3536215" cy="1069926"/>
          </a:xfrm>
          <a:prstGeom prst="ellipse">
            <a:avLst/>
          </a:prstGeom>
          <a:solidFill>
            <a:schemeClr val="accent5">
              <a:lumMod val="60000"/>
              <a:lumOff val="40000"/>
            </a:schemeClr>
          </a:solidFill>
          <a:ln>
            <a:solidFill>
              <a:schemeClr val="bg1"/>
            </a:solidFill>
          </a:ln>
        </p:spPr>
      </p:pic>
      <p:sp>
        <p:nvSpPr>
          <p:cNvPr id="6" name="內容版面配置區 2">
            <a:extLst>
              <a:ext uri="{FF2B5EF4-FFF2-40B4-BE49-F238E27FC236}">
                <a16:creationId xmlns:a16="http://schemas.microsoft.com/office/drawing/2014/main" id="{AF6E9A9D-685B-4E1A-9B1F-21C72D05735E}"/>
              </a:ext>
            </a:extLst>
          </p:cNvPr>
          <p:cNvSpPr txBox="1">
            <a:spLocks/>
          </p:cNvSpPr>
          <p:nvPr/>
        </p:nvSpPr>
        <p:spPr>
          <a:xfrm>
            <a:off x="702857" y="1462087"/>
            <a:ext cx="11075283" cy="4822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fontAlgn="base">
              <a:lnSpc>
                <a:spcPts val="3360"/>
              </a:lnSpc>
              <a:buNone/>
            </a:pPr>
            <a:endParaRPr lang="en-US" altLang="zh-TW" sz="2800" dirty="0">
              <a:latin typeface="Times New Roman" pitchFamily="18" charset="0"/>
              <a:ea typeface="標楷體" pitchFamily="65" charset="-120"/>
            </a:endParaRPr>
          </a:p>
        </p:txBody>
      </p:sp>
      <p:sp>
        <p:nvSpPr>
          <p:cNvPr id="7" name="內容版面配置區 2">
            <a:extLst>
              <a:ext uri="{FF2B5EF4-FFF2-40B4-BE49-F238E27FC236}">
                <a16:creationId xmlns:a16="http://schemas.microsoft.com/office/drawing/2014/main" id="{FC4D90B8-A893-49EF-855F-0DF20FAD3D63}"/>
              </a:ext>
            </a:extLst>
          </p:cNvPr>
          <p:cNvSpPr txBox="1">
            <a:spLocks/>
          </p:cNvSpPr>
          <p:nvPr/>
        </p:nvSpPr>
        <p:spPr>
          <a:xfrm>
            <a:off x="924683" y="1405734"/>
            <a:ext cx="10988800" cy="518792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SzPts val="2800"/>
              <a:buNone/>
            </a:pPr>
            <a:endParaRPr lang="en-US" altLang="zh-TW" sz="2500" dirty="0">
              <a:solidFill>
                <a:schemeClr val="bg2">
                  <a:lumMod val="10000"/>
                </a:schemeClr>
              </a:solidFill>
            </a:endParaRPr>
          </a:p>
          <a:p>
            <a:pPr>
              <a:lnSpc>
                <a:spcPct val="150000"/>
              </a:lnSpc>
              <a:spcBef>
                <a:spcPts val="0"/>
              </a:spcBef>
              <a:buSzPts val="2800"/>
              <a:buFont typeface="Wingdings" panose="05000000000000000000" pitchFamily="2" charset="2"/>
              <a:buChar char="n"/>
            </a:pPr>
            <a:r>
              <a:rPr lang="zh-TW" altLang="en-US" sz="2500" dirty="0">
                <a:solidFill>
                  <a:schemeClr val="bg2">
                    <a:lumMod val="10000"/>
                  </a:schemeClr>
                </a:solidFill>
              </a:rPr>
              <a:t>各分區評審團大獎獲獎團隊應配合參加成果展與相關宣傳。</a:t>
            </a:r>
            <a:endParaRPr lang="en-US" altLang="zh-TW" sz="2500" dirty="0">
              <a:solidFill>
                <a:schemeClr val="bg2">
                  <a:lumMod val="10000"/>
                </a:schemeClr>
              </a:solidFill>
            </a:endParaRPr>
          </a:p>
          <a:p>
            <a:pPr>
              <a:lnSpc>
                <a:spcPct val="150000"/>
              </a:lnSpc>
              <a:spcBef>
                <a:spcPts val="0"/>
              </a:spcBef>
              <a:buSzPts val="2800"/>
              <a:buFont typeface="Wingdings" panose="05000000000000000000" pitchFamily="2" charset="2"/>
              <a:buChar char="n"/>
            </a:pPr>
            <a:r>
              <a:rPr lang="zh-TW" altLang="en-US" sz="2500" dirty="0">
                <a:solidFill>
                  <a:schemeClr val="bg2">
                    <a:lumMod val="10000"/>
                  </a:schemeClr>
                </a:solidFill>
              </a:rPr>
              <a:t>分區賽晉級隊伍具有參加全國賽之權利與義務，全國賽若無不可抗力因素棄賽，辦理單位得追回獎項。 </a:t>
            </a:r>
          </a:p>
          <a:p>
            <a:pPr>
              <a:lnSpc>
                <a:spcPct val="150000"/>
              </a:lnSpc>
              <a:spcBef>
                <a:spcPts val="0"/>
              </a:spcBef>
              <a:buSzPts val="2800"/>
              <a:buFont typeface="Wingdings" panose="05000000000000000000" pitchFamily="2" charset="2"/>
              <a:buChar char="n"/>
            </a:pPr>
            <a:r>
              <a:rPr lang="zh-TW" altLang="en-US" sz="2500" dirty="0">
                <a:solidFill>
                  <a:schemeClr val="bg2">
                    <a:lumMod val="10000"/>
                  </a:schemeClr>
                </a:solidFill>
              </a:rPr>
              <a:t>各分區賽獲獎隊伍，</a:t>
            </a:r>
            <a:r>
              <a:rPr lang="zh-TW" altLang="en-US" sz="2500" dirty="0">
                <a:solidFill>
                  <a:srgbClr val="FF0000"/>
                </a:solidFill>
              </a:rPr>
              <a:t>統一於全國賽開幕當日現場簽收獎金領據</a:t>
            </a:r>
            <a:r>
              <a:rPr lang="zh-TW" altLang="en-US" sz="2500" dirty="0">
                <a:solidFill>
                  <a:schemeClr val="bg2">
                    <a:lumMod val="10000"/>
                  </a:schemeClr>
                </a:solidFill>
              </a:rPr>
              <a:t>。</a:t>
            </a:r>
          </a:p>
          <a:p>
            <a:pPr marL="0" indent="0">
              <a:lnSpc>
                <a:spcPct val="150000"/>
              </a:lnSpc>
              <a:spcBef>
                <a:spcPts val="0"/>
              </a:spcBef>
              <a:buSzPts val="2800"/>
              <a:buNone/>
            </a:pPr>
            <a:endParaRPr lang="en-US" altLang="zh-TW" sz="2500" u="sng" dirty="0">
              <a:solidFill>
                <a:schemeClr val="bg2">
                  <a:lumMod val="10000"/>
                </a:schemeClr>
              </a:solidFill>
            </a:endParaRPr>
          </a:p>
          <a:p>
            <a:pPr marL="0" indent="0">
              <a:lnSpc>
                <a:spcPct val="150000"/>
              </a:lnSpc>
              <a:spcBef>
                <a:spcPts val="0"/>
              </a:spcBef>
              <a:buSzPts val="2800"/>
              <a:buNone/>
            </a:pPr>
            <a:endParaRPr lang="en-US" altLang="zh-TW" sz="2500" u="sng" dirty="0">
              <a:solidFill>
                <a:schemeClr val="bg2">
                  <a:lumMod val="10000"/>
                </a:schemeClr>
              </a:solidFill>
            </a:endParaRPr>
          </a:p>
          <a:p>
            <a:pPr marL="0" indent="0">
              <a:lnSpc>
                <a:spcPct val="150000"/>
              </a:lnSpc>
              <a:spcBef>
                <a:spcPts val="0"/>
              </a:spcBef>
              <a:buSzPts val="2800"/>
              <a:buNone/>
            </a:pPr>
            <a:endParaRPr lang="en-US" altLang="zh-TW" sz="2500" dirty="0">
              <a:solidFill>
                <a:schemeClr val="bg2">
                  <a:lumMod val="10000"/>
                </a:schemeClr>
              </a:solidFill>
            </a:endParaRPr>
          </a:p>
        </p:txBody>
      </p:sp>
      <p:sp>
        <p:nvSpPr>
          <p:cNvPr id="9" name="文字方塊 8">
            <a:extLst>
              <a:ext uri="{FF2B5EF4-FFF2-40B4-BE49-F238E27FC236}">
                <a16:creationId xmlns:a16="http://schemas.microsoft.com/office/drawing/2014/main" id="{F1D40EC9-94E4-436F-A389-72A2C38A54B8}"/>
              </a:ext>
            </a:extLst>
          </p:cNvPr>
          <p:cNvSpPr txBox="1"/>
          <p:nvPr/>
        </p:nvSpPr>
        <p:spPr>
          <a:xfrm>
            <a:off x="1188989" y="5591042"/>
            <a:ext cx="6123962" cy="815608"/>
          </a:xfrm>
          <a:prstGeom prst="rect">
            <a:avLst/>
          </a:prstGeom>
          <a:noFill/>
        </p:spPr>
        <p:txBody>
          <a:bodyPr wrap="square">
            <a:spAutoFit/>
          </a:bodyPr>
          <a:lstStyle/>
          <a:p>
            <a:r>
              <a:rPr lang="zh-TW" altLang="en-US" b="1" dirty="0">
                <a:latin typeface="Times New Roman" panose="02020603050405020304" pitchFamily="18" charset="0"/>
                <a:ea typeface="標楷體" panose="03000509000000000000" pitchFamily="65" charset="-120"/>
              </a:rPr>
              <a:t>中區競賽報名網址</a:t>
            </a:r>
            <a:r>
              <a:rPr lang="zh-TW" altLang="en-US" dirty="0">
                <a:latin typeface="Times New Roman" panose="02020603050405020304" pitchFamily="18" charset="0"/>
                <a:ea typeface="標楷體" panose="03000509000000000000" pitchFamily="65" charset="-120"/>
              </a:rPr>
              <a:t>：</a:t>
            </a:r>
            <a:r>
              <a:rPr lang="en-US" altLang="zh-TW" dirty="0">
                <a:latin typeface="Times New Roman" panose="02020603050405020304" pitchFamily="18" charset="0"/>
                <a:ea typeface="標楷體" panose="03000509000000000000" pitchFamily="65" charset="-120"/>
                <a:hlinkClick r:id="rId3"/>
              </a:rPr>
              <a:t>https://forms.gle/6gTnz1N6wLEZxRan9</a:t>
            </a:r>
            <a:endParaRPr lang="en-US" altLang="zh-TW" dirty="0">
              <a:latin typeface="Times New Roman" panose="02020603050405020304" pitchFamily="18" charset="0"/>
              <a:ea typeface="標楷體" panose="03000509000000000000" pitchFamily="65" charset="-120"/>
            </a:endParaRPr>
          </a:p>
          <a:p>
            <a:endParaRPr lang="en-US" altLang="zh-TW" sz="900" dirty="0">
              <a:latin typeface="Times New Roman" panose="02020603050405020304" pitchFamily="18" charset="0"/>
              <a:ea typeface="標楷體" panose="03000509000000000000" pitchFamily="65" charset="-120"/>
            </a:endParaRPr>
          </a:p>
          <a:p>
            <a:r>
              <a:rPr lang="zh-TW" altLang="en-US" b="1" dirty="0">
                <a:latin typeface="Times New Roman" panose="02020603050405020304" pitchFamily="18" charset="0"/>
                <a:ea typeface="標楷體" panose="03000509000000000000" pitchFamily="65" charset="-120"/>
              </a:rPr>
              <a:t>相關活動網址</a:t>
            </a:r>
            <a:r>
              <a:rPr lang="zh-TW" altLang="en-US" dirty="0">
                <a:latin typeface="Times New Roman" panose="02020603050405020304" pitchFamily="18" charset="0"/>
                <a:ea typeface="標楷體" panose="03000509000000000000" pitchFamily="65" charset="-120"/>
              </a:rPr>
              <a:t>：</a:t>
            </a:r>
            <a:r>
              <a:rPr lang="en-US" altLang="zh-TW" dirty="0">
                <a:latin typeface="Times New Roman" panose="02020603050405020304" pitchFamily="18" charset="0"/>
                <a:ea typeface="標楷體" panose="03000509000000000000" pitchFamily="65" charset="-120"/>
                <a:hlinkClick r:id="rId4"/>
              </a:rPr>
              <a:t>https://reurl.cc/lgX22Y</a:t>
            </a:r>
            <a:endParaRPr lang="zh-TW" altLang="en-US" dirty="0">
              <a:latin typeface="Times New Roman" panose="02020603050405020304" pitchFamily="18" charset="0"/>
              <a:ea typeface="標楷體" panose="03000509000000000000" pitchFamily="65" charset="-120"/>
            </a:endParaRPr>
          </a:p>
        </p:txBody>
      </p:sp>
    </p:spTree>
    <p:extLst>
      <p:ext uri="{BB962C8B-B14F-4D97-AF65-F5344CB8AC3E}">
        <p14:creationId xmlns:p14="http://schemas.microsoft.com/office/powerpoint/2010/main" val="5473047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D4226AB-8BA3-4A06-9E74-BB2CC3B0167F}"/>
              </a:ext>
            </a:extLst>
          </p:cNvPr>
          <p:cNvSpPr>
            <a:spLocks noGrp="1"/>
          </p:cNvSpPr>
          <p:nvPr>
            <p:ph type="title"/>
          </p:nvPr>
        </p:nvSpPr>
        <p:spPr/>
        <p:txBody>
          <a:bodyPr/>
          <a:lstStyle/>
          <a:p>
            <a:r>
              <a:rPr lang="zh-TW" altLang="en-US" dirty="0"/>
              <a:t>說明會問題回覆：</a:t>
            </a:r>
          </a:p>
        </p:txBody>
      </p:sp>
      <p:sp>
        <p:nvSpPr>
          <p:cNvPr id="8" name="矩形 7">
            <a:extLst>
              <a:ext uri="{FF2B5EF4-FFF2-40B4-BE49-F238E27FC236}">
                <a16:creationId xmlns:a16="http://schemas.microsoft.com/office/drawing/2014/main" id="{60BF3B09-8525-4CB4-9F56-91E3C9097094}"/>
              </a:ext>
            </a:extLst>
          </p:cNvPr>
          <p:cNvSpPr/>
          <p:nvPr/>
        </p:nvSpPr>
        <p:spPr>
          <a:xfrm>
            <a:off x="9009611" y="1342259"/>
            <a:ext cx="3191097"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4" name="投影片編號版面配置區 3">
            <a:extLst>
              <a:ext uri="{FF2B5EF4-FFF2-40B4-BE49-F238E27FC236}">
                <a16:creationId xmlns:a16="http://schemas.microsoft.com/office/drawing/2014/main" id="{AFCB9FD9-358A-4E59-B216-BF5501EDDC52}"/>
              </a:ext>
            </a:extLst>
          </p:cNvPr>
          <p:cNvSpPr>
            <a:spLocks noGrp="1"/>
          </p:cNvSpPr>
          <p:nvPr>
            <p:ph type="sldNum" sz="quarter" idx="12"/>
          </p:nvPr>
        </p:nvSpPr>
        <p:spPr/>
        <p:txBody>
          <a:bodyPr/>
          <a:lstStyle/>
          <a:p>
            <a:fld id="{5F21AC4E-9E39-41F9-8F2C-D1A48B915077}" type="slidenum">
              <a:rPr lang="zh-TW" altLang="en-US" smtClean="0"/>
              <a:pPr/>
              <a:t>36</a:t>
            </a:fld>
            <a:endParaRPr lang="zh-TW" altLang="en-US"/>
          </a:p>
        </p:txBody>
      </p:sp>
      <p:pic>
        <p:nvPicPr>
          <p:cNvPr id="5" name="圖片 4">
            <a:extLst>
              <a:ext uri="{FF2B5EF4-FFF2-40B4-BE49-F238E27FC236}">
                <a16:creationId xmlns:a16="http://schemas.microsoft.com/office/drawing/2014/main" id="{C04EDDD2-A037-4FF9-BF0A-AB656414EB4B}"/>
              </a:ext>
            </a:extLst>
          </p:cNvPr>
          <p:cNvPicPr>
            <a:picLocks noChangeAspect="1"/>
          </p:cNvPicPr>
          <p:nvPr/>
        </p:nvPicPr>
        <p:blipFill rotWithShape="1">
          <a:blip r:embed="rId2" cstate="print">
            <a:clrChange>
              <a:clrFrom>
                <a:srgbClr val="C2E6E5"/>
              </a:clrFrom>
              <a:clrTo>
                <a:srgbClr val="C2E6E5">
                  <a:alpha val="0"/>
                </a:srgbClr>
              </a:clrTo>
            </a:clrChange>
          </a:blip>
          <a:srcRect l="6424" t="17816" r="7913" b="34307"/>
          <a:stretch/>
        </p:blipFill>
        <p:spPr>
          <a:xfrm>
            <a:off x="5180443" y="264343"/>
            <a:ext cx="3536215" cy="1069926"/>
          </a:xfrm>
          <a:prstGeom prst="ellipse">
            <a:avLst/>
          </a:prstGeom>
          <a:solidFill>
            <a:schemeClr val="accent5">
              <a:lumMod val="60000"/>
              <a:lumOff val="40000"/>
            </a:schemeClr>
          </a:solidFill>
          <a:ln>
            <a:solidFill>
              <a:schemeClr val="bg1"/>
            </a:solidFill>
          </a:ln>
        </p:spPr>
      </p:pic>
      <p:sp>
        <p:nvSpPr>
          <p:cNvPr id="6" name="內容版面配置區 2">
            <a:extLst>
              <a:ext uri="{FF2B5EF4-FFF2-40B4-BE49-F238E27FC236}">
                <a16:creationId xmlns:a16="http://schemas.microsoft.com/office/drawing/2014/main" id="{AF6E9A9D-685B-4E1A-9B1F-21C72D05735E}"/>
              </a:ext>
            </a:extLst>
          </p:cNvPr>
          <p:cNvSpPr txBox="1">
            <a:spLocks/>
          </p:cNvSpPr>
          <p:nvPr/>
        </p:nvSpPr>
        <p:spPr>
          <a:xfrm>
            <a:off x="702857" y="1462087"/>
            <a:ext cx="11075283" cy="4822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fontAlgn="base">
              <a:lnSpc>
                <a:spcPts val="3360"/>
              </a:lnSpc>
              <a:buNone/>
            </a:pPr>
            <a:endParaRPr lang="en-US" altLang="zh-TW" sz="2800" dirty="0">
              <a:latin typeface="Times New Roman" pitchFamily="18" charset="0"/>
              <a:ea typeface="標楷體" pitchFamily="65" charset="-120"/>
            </a:endParaRPr>
          </a:p>
        </p:txBody>
      </p:sp>
      <p:sp>
        <p:nvSpPr>
          <p:cNvPr id="7" name="內容版面配置區 2">
            <a:extLst>
              <a:ext uri="{FF2B5EF4-FFF2-40B4-BE49-F238E27FC236}">
                <a16:creationId xmlns:a16="http://schemas.microsoft.com/office/drawing/2014/main" id="{FC4D90B8-A893-49EF-855F-0DF20FAD3D63}"/>
              </a:ext>
            </a:extLst>
          </p:cNvPr>
          <p:cNvSpPr txBox="1">
            <a:spLocks/>
          </p:cNvSpPr>
          <p:nvPr/>
        </p:nvSpPr>
        <p:spPr>
          <a:xfrm>
            <a:off x="924683" y="1405734"/>
            <a:ext cx="10988800" cy="518792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rPr>
              <a:t>競賽進行中，是可以到校外買材料的嗎？</a:t>
            </a:r>
            <a:endParaRPr lang="en-US" altLang="zh-TW" sz="2500" b="1" dirty="0">
              <a:solidFill>
                <a:schemeClr val="bg2">
                  <a:lumMod val="10000"/>
                </a:schemeClr>
              </a:solidFill>
            </a:endParaRPr>
          </a:p>
          <a:p>
            <a:pPr marL="0" indent="0">
              <a:lnSpc>
                <a:spcPct val="150000"/>
              </a:lnSpc>
              <a:spcBef>
                <a:spcPts val="0"/>
              </a:spcBef>
              <a:buSzPts val="2800"/>
              <a:buNone/>
            </a:pPr>
            <a:r>
              <a:rPr lang="zh-TW" altLang="en-US" sz="2500" b="1" dirty="0">
                <a:solidFill>
                  <a:schemeClr val="accent1">
                    <a:lumMod val="75000"/>
                  </a:schemeClr>
                </a:solidFill>
              </a:rPr>
              <a:t>答</a:t>
            </a:r>
            <a:r>
              <a:rPr lang="zh-TW" altLang="en-US" sz="2500" dirty="0">
                <a:solidFill>
                  <a:schemeClr val="bg2">
                    <a:lumMod val="10000"/>
                  </a:schemeClr>
                </a:solidFill>
              </a:rPr>
              <a:t>：可以，單純買材料帶進來是沒問題，但</a:t>
            </a:r>
            <a:r>
              <a:rPr lang="zh-TW" altLang="en-US" sz="2500" dirty="0">
                <a:solidFill>
                  <a:srgbClr val="FF0000"/>
                </a:solidFill>
              </a:rPr>
              <a:t>不能帶加工過半成品的材料進場</a:t>
            </a:r>
            <a:r>
              <a:rPr lang="zh-TW" altLang="en-US" sz="2500" dirty="0">
                <a:solidFill>
                  <a:schemeClr val="bg2">
                    <a:lumMod val="10000"/>
                  </a:schemeClr>
                </a:solidFill>
              </a:rPr>
              <a:t>。</a:t>
            </a:r>
            <a:endParaRPr lang="en-US" altLang="zh-TW" sz="2500" dirty="0">
              <a:solidFill>
                <a:schemeClr val="bg2">
                  <a:lumMod val="10000"/>
                </a:schemeClr>
              </a:solidFill>
            </a:endParaRPr>
          </a:p>
          <a:p>
            <a:pPr marL="0" indent="0">
              <a:lnSpc>
                <a:spcPct val="150000"/>
              </a:lnSpc>
              <a:spcBef>
                <a:spcPts val="0"/>
              </a:spcBef>
              <a:buSzPts val="2800"/>
              <a:buNone/>
            </a:pPr>
            <a:r>
              <a:rPr lang="en-US" altLang="zh-TW" sz="2500" u="sng" dirty="0"/>
              <a:t>9:00-21:00</a:t>
            </a:r>
            <a:r>
              <a:rPr lang="zh-TW" altLang="en-US" sz="2500" u="sng" dirty="0"/>
              <a:t>間</a:t>
            </a:r>
            <a:r>
              <a:rPr lang="zh-TW" altLang="en-US" sz="2500" u="sng" dirty="0">
                <a:solidFill>
                  <a:schemeClr val="bg2">
                    <a:lumMod val="10000"/>
                  </a:schemeClr>
                </a:solidFill>
              </a:rPr>
              <a:t>離開競賽會場者，需向主辦單位報備，且至大會櫃台登記。</a:t>
            </a:r>
            <a:endParaRPr lang="en-US" altLang="zh-TW" sz="2500" u="sng" dirty="0">
              <a:solidFill>
                <a:schemeClr val="bg2">
                  <a:lumMod val="10000"/>
                </a:schemeClr>
              </a:solidFill>
            </a:endParaRPr>
          </a:p>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rPr>
              <a:t>選手當日可否帶延長線，一組有幾組插座？</a:t>
            </a:r>
            <a:endParaRPr lang="en-US" altLang="zh-TW" sz="2500" b="1" dirty="0">
              <a:solidFill>
                <a:schemeClr val="bg2">
                  <a:lumMod val="10000"/>
                </a:schemeClr>
              </a:solidFill>
            </a:endParaRPr>
          </a:p>
          <a:p>
            <a:pPr marL="0" indent="0">
              <a:lnSpc>
                <a:spcPct val="150000"/>
              </a:lnSpc>
              <a:spcBef>
                <a:spcPts val="0"/>
              </a:spcBef>
              <a:buSzPts val="2800"/>
              <a:buNone/>
            </a:pPr>
            <a:r>
              <a:rPr lang="zh-TW" altLang="en-US" sz="2500" b="1" dirty="0">
                <a:solidFill>
                  <a:schemeClr val="accent1">
                    <a:lumMod val="75000"/>
                  </a:schemeClr>
                </a:solidFill>
              </a:rPr>
              <a:t>答：</a:t>
            </a:r>
            <a:r>
              <a:rPr lang="zh-TW" altLang="en-US" sz="2500" dirty="0"/>
              <a:t>本校有提供</a:t>
            </a:r>
            <a:r>
              <a:rPr lang="zh-TW" altLang="en-US" sz="2500" dirty="0">
                <a:solidFill>
                  <a:srgbClr val="FF0000"/>
                </a:solidFill>
              </a:rPr>
              <a:t>每組一組延長線</a:t>
            </a:r>
            <a:r>
              <a:rPr lang="en-US" altLang="zh-TW" sz="2500" dirty="0">
                <a:solidFill>
                  <a:srgbClr val="FF0000"/>
                </a:solidFill>
              </a:rPr>
              <a:t>(</a:t>
            </a:r>
            <a:r>
              <a:rPr lang="zh-TW" altLang="en-US" sz="2500" dirty="0">
                <a:solidFill>
                  <a:srgbClr val="FF0000"/>
                </a:solidFill>
              </a:rPr>
              <a:t>一組</a:t>
            </a:r>
            <a:r>
              <a:rPr lang="en-US" altLang="zh-TW" sz="2500" dirty="0">
                <a:solidFill>
                  <a:srgbClr val="FF0000"/>
                </a:solidFill>
              </a:rPr>
              <a:t>4</a:t>
            </a:r>
            <a:r>
              <a:rPr lang="zh-TW" altLang="en-US" sz="2500" dirty="0">
                <a:solidFill>
                  <a:srgbClr val="FF0000"/>
                </a:solidFill>
              </a:rPr>
              <a:t>孔</a:t>
            </a:r>
            <a:r>
              <a:rPr lang="en-US" altLang="zh-TW" sz="2500" dirty="0">
                <a:solidFill>
                  <a:srgbClr val="FF0000"/>
                </a:solidFill>
              </a:rPr>
              <a:t>)</a:t>
            </a:r>
            <a:r>
              <a:rPr lang="zh-TW" altLang="en-US" sz="2500" dirty="0"/>
              <a:t>，</a:t>
            </a:r>
            <a:r>
              <a:rPr lang="zh-TW" altLang="en-US" sz="2500" dirty="0">
                <a:solidFill>
                  <a:schemeClr val="bg2">
                    <a:lumMod val="10000"/>
                  </a:schemeClr>
                </a:solidFill>
              </a:rPr>
              <a:t>因現場用電安全考量，參賽者不得再接延長線</a:t>
            </a:r>
            <a:r>
              <a:rPr lang="zh-TW" altLang="en-US" sz="2500" dirty="0"/>
              <a:t>。</a:t>
            </a:r>
            <a:endParaRPr lang="en-US" altLang="zh-TW" sz="2500" dirty="0"/>
          </a:p>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rPr>
              <a:t>如有二至三位選手可否報名破冰組隊實作課程</a:t>
            </a:r>
            <a:r>
              <a:rPr lang="en-US" altLang="zh-TW" sz="2500" b="1" dirty="0">
                <a:solidFill>
                  <a:schemeClr val="bg2">
                    <a:lumMod val="10000"/>
                  </a:schemeClr>
                </a:solidFill>
              </a:rPr>
              <a:t>(113.4.20)</a:t>
            </a:r>
            <a:r>
              <a:rPr lang="zh-TW" altLang="en-US" sz="2500" b="1" dirty="0">
                <a:solidFill>
                  <a:schemeClr val="bg2">
                    <a:lumMod val="10000"/>
                  </a:schemeClr>
                </a:solidFill>
              </a:rPr>
              <a:t>？</a:t>
            </a:r>
            <a:endParaRPr lang="en-US" altLang="zh-TW" sz="2500" b="1" dirty="0">
              <a:solidFill>
                <a:schemeClr val="bg2">
                  <a:lumMod val="10000"/>
                </a:schemeClr>
              </a:solidFill>
            </a:endParaRPr>
          </a:p>
          <a:p>
            <a:pPr marL="0" indent="0">
              <a:lnSpc>
                <a:spcPct val="150000"/>
              </a:lnSpc>
              <a:spcBef>
                <a:spcPts val="0"/>
              </a:spcBef>
              <a:buSzPts val="2800"/>
              <a:buNone/>
            </a:pPr>
            <a:r>
              <a:rPr lang="zh-TW" altLang="en-US" sz="2500" b="1" dirty="0">
                <a:solidFill>
                  <a:schemeClr val="accent1">
                    <a:lumMod val="75000"/>
                  </a:schemeClr>
                </a:solidFill>
              </a:rPr>
              <a:t>答：</a:t>
            </a:r>
            <a:r>
              <a:rPr lang="zh-TW" altLang="en-US" sz="2500" dirty="0"/>
              <a:t>可以，請至團隊報名表報名。</a:t>
            </a:r>
            <a:endParaRPr lang="en-US" altLang="zh-TW" sz="2500" dirty="0"/>
          </a:p>
          <a:p>
            <a:pPr marL="0" indent="0">
              <a:lnSpc>
                <a:spcPct val="150000"/>
              </a:lnSpc>
              <a:spcBef>
                <a:spcPts val="0"/>
              </a:spcBef>
              <a:buSzPts val="2800"/>
              <a:buNone/>
            </a:pPr>
            <a:r>
              <a:rPr lang="zh-TW" altLang="en-US" sz="2500" dirty="0"/>
              <a:t>當天課程：</a:t>
            </a:r>
            <a:r>
              <a:rPr lang="en-US" altLang="zh-TW" sz="2500" dirty="0"/>
              <a:t>3D</a:t>
            </a:r>
            <a:r>
              <a:rPr lang="zh-TW" altLang="en-US" sz="2500" dirty="0"/>
              <a:t>列印實作訓練，歡迎有興趣團隊也可以報名。</a:t>
            </a:r>
            <a:endParaRPr lang="en-US" altLang="zh-TW" sz="2500" dirty="0"/>
          </a:p>
          <a:p>
            <a:pPr marL="0" indent="0">
              <a:lnSpc>
                <a:spcPct val="150000"/>
              </a:lnSpc>
              <a:spcBef>
                <a:spcPts val="0"/>
              </a:spcBef>
              <a:buSzPts val="2800"/>
              <a:buNone/>
            </a:pPr>
            <a:endParaRPr lang="en-US" altLang="zh-TW" sz="2500" u="sng" dirty="0">
              <a:solidFill>
                <a:schemeClr val="bg2">
                  <a:lumMod val="10000"/>
                </a:schemeClr>
              </a:solidFill>
            </a:endParaRPr>
          </a:p>
          <a:p>
            <a:pPr marL="0" indent="0">
              <a:lnSpc>
                <a:spcPct val="150000"/>
              </a:lnSpc>
              <a:spcBef>
                <a:spcPts val="0"/>
              </a:spcBef>
              <a:buSzPts val="2800"/>
              <a:buNone/>
            </a:pPr>
            <a:endParaRPr lang="en-US" altLang="zh-TW" sz="2500" dirty="0">
              <a:solidFill>
                <a:schemeClr val="bg2">
                  <a:lumMod val="10000"/>
                </a:schemeClr>
              </a:solidFill>
            </a:endParaRPr>
          </a:p>
        </p:txBody>
      </p:sp>
    </p:spTree>
    <p:extLst>
      <p:ext uri="{BB962C8B-B14F-4D97-AF65-F5344CB8AC3E}">
        <p14:creationId xmlns:p14="http://schemas.microsoft.com/office/powerpoint/2010/main" val="229853832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D4226AB-8BA3-4A06-9E74-BB2CC3B0167F}"/>
              </a:ext>
            </a:extLst>
          </p:cNvPr>
          <p:cNvSpPr>
            <a:spLocks noGrp="1"/>
          </p:cNvSpPr>
          <p:nvPr>
            <p:ph type="title"/>
          </p:nvPr>
        </p:nvSpPr>
        <p:spPr/>
        <p:txBody>
          <a:bodyPr/>
          <a:lstStyle/>
          <a:p>
            <a:r>
              <a:rPr lang="zh-TW" altLang="en-US" dirty="0">
                <a:latin typeface="微軟正黑體 Light" pitchFamily="34" charset="-120"/>
                <a:ea typeface="微軟正黑體 Light" pitchFamily="34" charset="-120"/>
              </a:rPr>
              <a:t>說明會問題回覆：</a:t>
            </a:r>
          </a:p>
        </p:txBody>
      </p:sp>
      <p:sp>
        <p:nvSpPr>
          <p:cNvPr id="8" name="矩形 7">
            <a:extLst>
              <a:ext uri="{FF2B5EF4-FFF2-40B4-BE49-F238E27FC236}">
                <a16:creationId xmlns:a16="http://schemas.microsoft.com/office/drawing/2014/main" id="{60BF3B09-8525-4CB4-9F56-91E3C9097094}"/>
              </a:ext>
            </a:extLst>
          </p:cNvPr>
          <p:cNvSpPr/>
          <p:nvPr/>
        </p:nvSpPr>
        <p:spPr>
          <a:xfrm>
            <a:off x="9009611" y="1291925"/>
            <a:ext cx="3191097"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latin typeface="微軟正黑體 Light" pitchFamily="34" charset="-120"/>
              <a:ea typeface="微軟正黑體 Light" pitchFamily="34" charset="-120"/>
            </a:endParaRPr>
          </a:p>
        </p:txBody>
      </p:sp>
      <p:sp>
        <p:nvSpPr>
          <p:cNvPr id="4" name="投影片編號版面配置區 3">
            <a:extLst>
              <a:ext uri="{FF2B5EF4-FFF2-40B4-BE49-F238E27FC236}">
                <a16:creationId xmlns:a16="http://schemas.microsoft.com/office/drawing/2014/main" id="{AFCB9FD9-358A-4E59-B216-BF5501EDDC52}"/>
              </a:ext>
            </a:extLst>
          </p:cNvPr>
          <p:cNvSpPr>
            <a:spLocks noGrp="1"/>
          </p:cNvSpPr>
          <p:nvPr>
            <p:ph type="sldNum" sz="quarter" idx="12"/>
          </p:nvPr>
        </p:nvSpPr>
        <p:spPr/>
        <p:txBody>
          <a:bodyPr/>
          <a:lstStyle/>
          <a:p>
            <a:fld id="{5F21AC4E-9E39-41F9-8F2C-D1A48B915077}" type="slidenum">
              <a:rPr lang="zh-TW" altLang="en-US" smtClean="0">
                <a:latin typeface="微軟正黑體 Light" pitchFamily="34" charset="-120"/>
                <a:ea typeface="微軟正黑體 Light" pitchFamily="34" charset="-120"/>
              </a:rPr>
              <a:pPr/>
              <a:t>37</a:t>
            </a:fld>
            <a:endParaRPr lang="zh-TW" altLang="en-US">
              <a:latin typeface="微軟正黑體 Light" pitchFamily="34" charset="-120"/>
              <a:ea typeface="微軟正黑體 Light" pitchFamily="34" charset="-120"/>
            </a:endParaRPr>
          </a:p>
        </p:txBody>
      </p:sp>
      <p:pic>
        <p:nvPicPr>
          <p:cNvPr id="5" name="圖片 4">
            <a:extLst>
              <a:ext uri="{FF2B5EF4-FFF2-40B4-BE49-F238E27FC236}">
                <a16:creationId xmlns:a16="http://schemas.microsoft.com/office/drawing/2014/main" id="{C04EDDD2-A037-4FF9-BF0A-AB656414EB4B}"/>
              </a:ext>
            </a:extLst>
          </p:cNvPr>
          <p:cNvPicPr>
            <a:picLocks noChangeAspect="1"/>
          </p:cNvPicPr>
          <p:nvPr/>
        </p:nvPicPr>
        <p:blipFill rotWithShape="1">
          <a:blip r:embed="rId2" cstate="print">
            <a:clrChange>
              <a:clrFrom>
                <a:srgbClr val="C2E6E5"/>
              </a:clrFrom>
              <a:clrTo>
                <a:srgbClr val="C2E6E5">
                  <a:alpha val="0"/>
                </a:srgbClr>
              </a:clrTo>
            </a:clrChange>
          </a:blip>
          <a:srcRect l="6424" t="17816" r="7913" b="34307"/>
          <a:stretch/>
        </p:blipFill>
        <p:spPr>
          <a:xfrm>
            <a:off x="5180443" y="264343"/>
            <a:ext cx="3536215" cy="1069926"/>
          </a:xfrm>
          <a:prstGeom prst="ellipse">
            <a:avLst/>
          </a:prstGeom>
          <a:solidFill>
            <a:schemeClr val="accent5">
              <a:lumMod val="60000"/>
              <a:lumOff val="40000"/>
            </a:schemeClr>
          </a:solidFill>
          <a:ln>
            <a:solidFill>
              <a:schemeClr val="bg1"/>
            </a:solidFill>
          </a:ln>
        </p:spPr>
      </p:pic>
      <p:sp>
        <p:nvSpPr>
          <p:cNvPr id="6" name="內容版面配置區 2">
            <a:extLst>
              <a:ext uri="{FF2B5EF4-FFF2-40B4-BE49-F238E27FC236}">
                <a16:creationId xmlns:a16="http://schemas.microsoft.com/office/drawing/2014/main" id="{AF6E9A9D-685B-4E1A-9B1F-21C72D05735E}"/>
              </a:ext>
            </a:extLst>
          </p:cNvPr>
          <p:cNvSpPr txBox="1">
            <a:spLocks/>
          </p:cNvSpPr>
          <p:nvPr/>
        </p:nvSpPr>
        <p:spPr>
          <a:xfrm>
            <a:off x="702857" y="1462087"/>
            <a:ext cx="11075283" cy="4822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fontAlgn="base">
              <a:lnSpc>
                <a:spcPts val="3360"/>
              </a:lnSpc>
              <a:buNone/>
            </a:pPr>
            <a:endParaRPr lang="en-US" altLang="zh-TW" sz="2800" dirty="0">
              <a:latin typeface="微軟正黑體 Light" pitchFamily="34" charset="-120"/>
              <a:ea typeface="微軟正黑體 Light" pitchFamily="34" charset="-120"/>
            </a:endParaRPr>
          </a:p>
        </p:txBody>
      </p:sp>
      <p:sp>
        <p:nvSpPr>
          <p:cNvPr id="7" name="內容版面配置區 2">
            <a:extLst>
              <a:ext uri="{FF2B5EF4-FFF2-40B4-BE49-F238E27FC236}">
                <a16:creationId xmlns:a16="http://schemas.microsoft.com/office/drawing/2014/main" id="{FC4D90B8-A893-49EF-855F-0DF20FAD3D63}"/>
              </a:ext>
            </a:extLst>
          </p:cNvPr>
          <p:cNvSpPr txBox="1">
            <a:spLocks/>
          </p:cNvSpPr>
          <p:nvPr/>
        </p:nvSpPr>
        <p:spPr>
          <a:xfrm>
            <a:off x="924683" y="1296677"/>
            <a:ext cx="10988800" cy="45303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latin typeface="微軟正黑體 Light" pitchFamily="34" charset="-120"/>
                <a:ea typeface="微軟正黑體 Light" pitchFamily="34" charset="-120"/>
              </a:rPr>
              <a:t>選手當日開車入校，如何登記？</a:t>
            </a:r>
            <a:endParaRPr lang="en-US" altLang="zh-TW" sz="2500" b="1" dirty="0">
              <a:solidFill>
                <a:schemeClr val="bg2">
                  <a:lumMod val="10000"/>
                </a:schemeClr>
              </a:solidFill>
              <a:latin typeface="微軟正黑體 Light" pitchFamily="34" charset="-120"/>
              <a:ea typeface="微軟正黑體 Light" pitchFamily="34" charset="-120"/>
            </a:endParaRPr>
          </a:p>
          <a:p>
            <a:pPr marL="0" indent="0">
              <a:lnSpc>
                <a:spcPct val="150000"/>
              </a:lnSpc>
              <a:spcBef>
                <a:spcPts val="0"/>
              </a:spcBef>
              <a:buSzPts val="2800"/>
              <a:buNone/>
            </a:pPr>
            <a:r>
              <a:rPr lang="zh-TW" altLang="en-US" sz="2500" b="1" dirty="0">
                <a:solidFill>
                  <a:schemeClr val="accent1">
                    <a:lumMod val="75000"/>
                  </a:schemeClr>
                </a:solidFill>
                <a:latin typeface="微軟正黑體 Light" pitchFamily="34" charset="-120"/>
                <a:ea typeface="微軟正黑體 Light" pitchFamily="34" charset="-120"/>
              </a:rPr>
              <a:t>答：</a:t>
            </a:r>
            <a:r>
              <a:rPr lang="zh-TW" altLang="en-US" sz="2500" dirty="0">
                <a:latin typeface="微軟正黑體 Light" pitchFamily="34" charset="-120"/>
                <a:ea typeface="微軟正黑體 Light" pitchFamily="34" charset="-120"/>
              </a:rPr>
              <a:t>請至大會櫃台登記，並且由新大門入校 </a:t>
            </a:r>
            <a:r>
              <a:rPr lang="en-US" altLang="zh-TW" sz="2500" dirty="0">
                <a:latin typeface="微軟正黑體 Light" pitchFamily="34" charset="-120"/>
                <a:ea typeface="微軟正黑體 Light" pitchFamily="34" charset="-120"/>
              </a:rPr>
              <a:t>(</a:t>
            </a:r>
            <a:r>
              <a:rPr lang="zh-TW" altLang="en-US" sz="2500" dirty="0">
                <a:latin typeface="微軟正黑體 Light" pitchFamily="34" charset="-120"/>
                <a:ea typeface="微軟正黑體 Light" pitchFamily="34" charset="-120"/>
              </a:rPr>
              <a:t>導航搜尋：台中市太平區中山路二段</a:t>
            </a:r>
            <a:r>
              <a:rPr lang="en-US" altLang="zh-TW" sz="2500" dirty="0">
                <a:latin typeface="微軟正黑體 Light" pitchFamily="34" charset="-120"/>
                <a:ea typeface="微軟正黑體 Light" pitchFamily="34" charset="-120"/>
              </a:rPr>
              <a:t>57</a:t>
            </a:r>
            <a:r>
              <a:rPr lang="zh-TW" altLang="en-US" sz="2500" dirty="0">
                <a:latin typeface="微軟正黑體 Light" pitchFamily="34" charset="-120"/>
                <a:ea typeface="微軟正黑體 Light" pitchFamily="34" charset="-120"/>
              </a:rPr>
              <a:t>號</a:t>
            </a:r>
            <a:r>
              <a:rPr lang="en-US" altLang="zh-TW" sz="2500" dirty="0">
                <a:latin typeface="微軟正黑體 Light" pitchFamily="34" charset="-120"/>
                <a:ea typeface="微軟正黑體 Light" pitchFamily="34" charset="-120"/>
              </a:rPr>
              <a:t>)</a:t>
            </a:r>
            <a:r>
              <a:rPr lang="zh-TW" altLang="en-US" sz="2500" dirty="0">
                <a:latin typeface="微軟正黑體 Light" pitchFamily="34" charset="-120"/>
                <a:ea typeface="微軟正黑體 Light" pitchFamily="34" charset="-120"/>
              </a:rPr>
              <a:t>，請注意</a:t>
            </a:r>
            <a:r>
              <a:rPr lang="zh-TW" altLang="en-US" sz="2500" b="1" dirty="0">
                <a:solidFill>
                  <a:srgbClr val="FF0000"/>
                </a:solidFill>
                <a:latin typeface="微軟正黑體 Light" pitchFamily="34" charset="-120"/>
                <a:ea typeface="微軟正黑體 Light" pitchFamily="34" charset="-120"/>
              </a:rPr>
              <a:t>校外來賓請停</a:t>
            </a:r>
            <a:r>
              <a:rPr lang="zh-TW" altLang="en-US" sz="2500" b="1" u="sng" dirty="0">
                <a:solidFill>
                  <a:srgbClr val="FF0000"/>
                </a:solidFill>
                <a:latin typeface="微軟正黑體 Light" pitchFamily="34" charset="-120"/>
                <a:ea typeface="微軟正黑體 Light" pitchFamily="34" charset="-120"/>
              </a:rPr>
              <a:t>明秀南路</a:t>
            </a:r>
            <a:r>
              <a:rPr lang="zh-TW" altLang="en-US" sz="2500" b="1" dirty="0">
                <a:solidFill>
                  <a:srgbClr val="FF0000"/>
                </a:solidFill>
                <a:latin typeface="微軟正黑體 Light" pitchFamily="34" charset="-120"/>
                <a:ea typeface="微軟正黑體 Light" pitchFamily="34" charset="-120"/>
              </a:rPr>
              <a:t>及</a:t>
            </a:r>
            <a:r>
              <a:rPr lang="zh-TW" altLang="en-US" sz="2500" b="1" u="sng" dirty="0">
                <a:solidFill>
                  <a:srgbClr val="FF0000"/>
                </a:solidFill>
                <a:latin typeface="微軟正黑體 Light" pitchFamily="34" charset="-120"/>
                <a:ea typeface="微軟正黑體 Light" pitchFamily="34" charset="-120"/>
              </a:rPr>
              <a:t>明秀北路</a:t>
            </a:r>
            <a:r>
              <a:rPr lang="zh-TW" altLang="en-US" sz="2500" dirty="0">
                <a:latin typeface="微軟正黑體 Light" pitchFamily="34" charset="-120"/>
                <a:ea typeface="微軟正黑體 Light" pitchFamily="34" charset="-120"/>
              </a:rPr>
              <a:t>。</a:t>
            </a:r>
          </a:p>
          <a:p>
            <a:pPr marL="0" indent="0">
              <a:lnSpc>
                <a:spcPct val="150000"/>
              </a:lnSpc>
              <a:spcBef>
                <a:spcPts val="0"/>
              </a:spcBef>
              <a:buSzPts val="2800"/>
              <a:buNone/>
            </a:pPr>
            <a:endParaRPr lang="en-US" altLang="zh-TW" sz="2500" u="sng" dirty="0">
              <a:solidFill>
                <a:schemeClr val="bg2">
                  <a:lumMod val="10000"/>
                </a:schemeClr>
              </a:solidFill>
              <a:latin typeface="微軟正黑體 Light" pitchFamily="34" charset="-120"/>
              <a:ea typeface="微軟正黑體 Light" pitchFamily="34" charset="-120"/>
            </a:endParaRPr>
          </a:p>
          <a:p>
            <a:pPr marL="0" indent="0">
              <a:lnSpc>
                <a:spcPct val="150000"/>
              </a:lnSpc>
              <a:spcBef>
                <a:spcPts val="0"/>
              </a:spcBef>
              <a:buSzPts val="2800"/>
              <a:buNone/>
            </a:pPr>
            <a:endParaRPr lang="en-US" altLang="zh-TW" sz="2500" u="sng" dirty="0">
              <a:solidFill>
                <a:schemeClr val="bg2">
                  <a:lumMod val="10000"/>
                </a:schemeClr>
              </a:solidFill>
              <a:latin typeface="微軟正黑體 Light" pitchFamily="34" charset="-120"/>
              <a:ea typeface="微軟正黑體 Light" pitchFamily="34" charset="-120"/>
            </a:endParaRPr>
          </a:p>
          <a:p>
            <a:pPr marL="0" indent="0">
              <a:lnSpc>
                <a:spcPct val="150000"/>
              </a:lnSpc>
              <a:spcBef>
                <a:spcPts val="0"/>
              </a:spcBef>
              <a:buSzPts val="2800"/>
              <a:buNone/>
            </a:pPr>
            <a:endParaRPr lang="en-US" altLang="zh-TW" sz="2500" dirty="0">
              <a:solidFill>
                <a:schemeClr val="bg2">
                  <a:lumMod val="10000"/>
                </a:schemeClr>
              </a:solidFill>
              <a:latin typeface="微軟正黑體 Light" pitchFamily="34" charset="-120"/>
              <a:ea typeface="微軟正黑體 Light" pitchFamily="34" charset="-120"/>
            </a:endParaRPr>
          </a:p>
        </p:txBody>
      </p:sp>
      <p:pic>
        <p:nvPicPr>
          <p:cNvPr id="9" name="圖片 8">
            <a:extLst>
              <a:ext uri="{FF2B5EF4-FFF2-40B4-BE49-F238E27FC236}">
                <a16:creationId xmlns:a16="http://schemas.microsoft.com/office/drawing/2014/main" id="{6BADEB41-39D2-454F-B66A-60DB1F0512C0}"/>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097073" y="3100932"/>
            <a:ext cx="6120130" cy="3435985"/>
          </a:xfrm>
          <a:prstGeom prst="rect">
            <a:avLst/>
          </a:prstGeom>
        </p:spPr>
      </p:pic>
      <p:sp>
        <p:nvSpPr>
          <p:cNvPr id="3" name="文字方塊 2">
            <a:extLst>
              <a:ext uri="{FF2B5EF4-FFF2-40B4-BE49-F238E27FC236}">
                <a16:creationId xmlns:a16="http://schemas.microsoft.com/office/drawing/2014/main" id="{09667449-98DC-499C-9422-879BE0AC21EC}"/>
              </a:ext>
            </a:extLst>
          </p:cNvPr>
          <p:cNvSpPr txBox="1"/>
          <p:nvPr/>
        </p:nvSpPr>
        <p:spPr>
          <a:xfrm>
            <a:off x="4489051" y="6480299"/>
            <a:ext cx="3262432" cy="369332"/>
          </a:xfrm>
          <a:prstGeom prst="rect">
            <a:avLst/>
          </a:prstGeom>
          <a:noFill/>
        </p:spPr>
        <p:txBody>
          <a:bodyPr wrap="none" rtlCol="0">
            <a:spAutoFit/>
          </a:bodyPr>
          <a:lstStyle/>
          <a:p>
            <a:r>
              <a:rPr lang="zh-TW" altLang="en-US" dirty="0">
                <a:latin typeface="微軟正黑體 Light" pitchFamily="34" charset="-120"/>
                <a:ea typeface="微軟正黑體 Light" pitchFamily="34" charset="-120"/>
                <a:cs typeface="Times New Roman" panose="02020603050405020304" pitchFamily="18" charset="0"/>
              </a:rPr>
              <a:t>國立勤益科技大學</a:t>
            </a:r>
            <a:r>
              <a:rPr lang="en-US" altLang="zh-TW" dirty="0">
                <a:latin typeface="微軟正黑體 Light" pitchFamily="34" charset="-120"/>
                <a:ea typeface="微軟正黑體 Light" pitchFamily="34" charset="-120"/>
                <a:cs typeface="Times New Roman" panose="02020603050405020304" pitchFamily="18" charset="0"/>
              </a:rPr>
              <a:t>-</a:t>
            </a:r>
            <a:r>
              <a:rPr lang="zh-TW" altLang="zh-TW" sz="1800" dirty="0">
                <a:effectLst/>
                <a:latin typeface="微軟正黑體 Light" pitchFamily="34" charset="-120"/>
                <a:ea typeface="微軟正黑體 Light" pitchFamily="34" charset="-120"/>
                <a:cs typeface="Times New Roman" panose="02020603050405020304" pitchFamily="18" charset="0"/>
              </a:rPr>
              <a:t>校園平面圖</a:t>
            </a:r>
            <a:endParaRPr lang="zh-TW" altLang="en-US" dirty="0">
              <a:latin typeface="微軟正黑體 Light" pitchFamily="34" charset="-120"/>
              <a:ea typeface="微軟正黑體 Light" pitchFamily="34" charset="-120"/>
            </a:endParaRPr>
          </a:p>
        </p:txBody>
      </p:sp>
    </p:spTree>
    <p:extLst>
      <p:ext uri="{BB962C8B-B14F-4D97-AF65-F5344CB8AC3E}">
        <p14:creationId xmlns:p14="http://schemas.microsoft.com/office/powerpoint/2010/main" val="31350643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D4226AB-8BA3-4A06-9E74-BB2CC3B0167F}"/>
              </a:ext>
            </a:extLst>
          </p:cNvPr>
          <p:cNvSpPr>
            <a:spLocks noGrp="1"/>
          </p:cNvSpPr>
          <p:nvPr>
            <p:ph type="title"/>
          </p:nvPr>
        </p:nvSpPr>
        <p:spPr/>
        <p:txBody>
          <a:bodyPr/>
          <a:lstStyle/>
          <a:p>
            <a:r>
              <a:rPr lang="zh-TW" altLang="en-US" dirty="0"/>
              <a:t>說明會問題回覆：</a:t>
            </a:r>
          </a:p>
        </p:txBody>
      </p:sp>
      <p:sp>
        <p:nvSpPr>
          <p:cNvPr id="8" name="矩形 7">
            <a:extLst>
              <a:ext uri="{FF2B5EF4-FFF2-40B4-BE49-F238E27FC236}">
                <a16:creationId xmlns:a16="http://schemas.microsoft.com/office/drawing/2014/main" id="{60BF3B09-8525-4CB4-9F56-91E3C9097094}"/>
              </a:ext>
            </a:extLst>
          </p:cNvPr>
          <p:cNvSpPr/>
          <p:nvPr/>
        </p:nvSpPr>
        <p:spPr>
          <a:xfrm>
            <a:off x="9009611" y="1342259"/>
            <a:ext cx="3191097" cy="555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4" name="投影片編號版面配置區 3">
            <a:extLst>
              <a:ext uri="{FF2B5EF4-FFF2-40B4-BE49-F238E27FC236}">
                <a16:creationId xmlns:a16="http://schemas.microsoft.com/office/drawing/2014/main" id="{AFCB9FD9-358A-4E59-B216-BF5501EDDC52}"/>
              </a:ext>
            </a:extLst>
          </p:cNvPr>
          <p:cNvSpPr>
            <a:spLocks noGrp="1"/>
          </p:cNvSpPr>
          <p:nvPr>
            <p:ph type="sldNum" sz="quarter" idx="12"/>
          </p:nvPr>
        </p:nvSpPr>
        <p:spPr/>
        <p:txBody>
          <a:bodyPr/>
          <a:lstStyle/>
          <a:p>
            <a:fld id="{5F21AC4E-9E39-41F9-8F2C-D1A48B915077}" type="slidenum">
              <a:rPr lang="zh-TW" altLang="en-US" smtClean="0"/>
              <a:pPr/>
              <a:t>38</a:t>
            </a:fld>
            <a:endParaRPr lang="zh-TW" altLang="en-US"/>
          </a:p>
        </p:txBody>
      </p:sp>
      <p:pic>
        <p:nvPicPr>
          <p:cNvPr id="5" name="圖片 4">
            <a:extLst>
              <a:ext uri="{FF2B5EF4-FFF2-40B4-BE49-F238E27FC236}">
                <a16:creationId xmlns:a16="http://schemas.microsoft.com/office/drawing/2014/main" id="{C04EDDD2-A037-4FF9-BF0A-AB656414EB4B}"/>
              </a:ext>
            </a:extLst>
          </p:cNvPr>
          <p:cNvPicPr>
            <a:picLocks noChangeAspect="1"/>
          </p:cNvPicPr>
          <p:nvPr/>
        </p:nvPicPr>
        <p:blipFill rotWithShape="1">
          <a:blip r:embed="rId2" cstate="print">
            <a:clrChange>
              <a:clrFrom>
                <a:srgbClr val="C2E6E5"/>
              </a:clrFrom>
              <a:clrTo>
                <a:srgbClr val="C2E6E5">
                  <a:alpha val="0"/>
                </a:srgbClr>
              </a:clrTo>
            </a:clrChange>
          </a:blip>
          <a:srcRect l="6424" t="17816" r="7913" b="34307"/>
          <a:stretch/>
        </p:blipFill>
        <p:spPr>
          <a:xfrm>
            <a:off x="5180443" y="130119"/>
            <a:ext cx="3536215" cy="1069926"/>
          </a:xfrm>
          <a:prstGeom prst="ellipse">
            <a:avLst/>
          </a:prstGeom>
          <a:solidFill>
            <a:schemeClr val="accent5">
              <a:lumMod val="60000"/>
              <a:lumOff val="40000"/>
            </a:schemeClr>
          </a:solidFill>
          <a:ln>
            <a:solidFill>
              <a:schemeClr val="bg1"/>
            </a:solidFill>
          </a:ln>
        </p:spPr>
      </p:pic>
      <p:sp>
        <p:nvSpPr>
          <p:cNvPr id="6" name="內容版面配置區 2">
            <a:extLst>
              <a:ext uri="{FF2B5EF4-FFF2-40B4-BE49-F238E27FC236}">
                <a16:creationId xmlns:a16="http://schemas.microsoft.com/office/drawing/2014/main" id="{AF6E9A9D-685B-4E1A-9B1F-21C72D05735E}"/>
              </a:ext>
            </a:extLst>
          </p:cNvPr>
          <p:cNvSpPr txBox="1">
            <a:spLocks/>
          </p:cNvSpPr>
          <p:nvPr/>
        </p:nvSpPr>
        <p:spPr>
          <a:xfrm>
            <a:off x="702857" y="1462087"/>
            <a:ext cx="11075283" cy="4822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fontAlgn="base">
              <a:lnSpc>
                <a:spcPts val="3360"/>
              </a:lnSpc>
              <a:buNone/>
            </a:pPr>
            <a:endParaRPr lang="en-US" altLang="zh-TW" sz="2800" dirty="0">
              <a:latin typeface="Times New Roman" pitchFamily="18" charset="0"/>
              <a:ea typeface="標楷體" pitchFamily="65" charset="-120"/>
            </a:endParaRPr>
          </a:p>
        </p:txBody>
      </p:sp>
      <p:sp>
        <p:nvSpPr>
          <p:cNvPr id="7" name="內容版面配置區 2">
            <a:extLst>
              <a:ext uri="{FF2B5EF4-FFF2-40B4-BE49-F238E27FC236}">
                <a16:creationId xmlns:a16="http://schemas.microsoft.com/office/drawing/2014/main" id="{FC4D90B8-A893-49EF-855F-0DF20FAD3D63}"/>
              </a:ext>
            </a:extLst>
          </p:cNvPr>
          <p:cNvSpPr txBox="1">
            <a:spLocks/>
          </p:cNvSpPr>
          <p:nvPr/>
        </p:nvSpPr>
        <p:spPr>
          <a:xfrm>
            <a:off x="924683" y="1112119"/>
            <a:ext cx="10988800" cy="518792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buSzPts val="2800"/>
              <a:buFont typeface="Wingdings" panose="05000000000000000000" pitchFamily="2" charset="2"/>
              <a:buChar char="n"/>
            </a:pPr>
            <a:r>
              <a:rPr lang="zh-TW" altLang="en-US" sz="2500" b="1" dirty="0">
                <a:solidFill>
                  <a:schemeClr val="bg2">
                    <a:lumMod val="10000"/>
                  </a:schemeClr>
                </a:solidFill>
              </a:rPr>
              <a:t>參賽者搭乘競賽接駁車，如趕不上交通車是否自行前往？</a:t>
            </a:r>
            <a:endParaRPr lang="en-US" altLang="zh-TW" sz="2500" b="1" dirty="0">
              <a:solidFill>
                <a:schemeClr val="bg2">
                  <a:lumMod val="10000"/>
                </a:schemeClr>
              </a:solidFill>
            </a:endParaRPr>
          </a:p>
          <a:p>
            <a:pPr marL="0" indent="0">
              <a:lnSpc>
                <a:spcPct val="150000"/>
              </a:lnSpc>
              <a:spcBef>
                <a:spcPts val="0"/>
              </a:spcBef>
              <a:buSzPts val="2800"/>
              <a:buNone/>
            </a:pPr>
            <a:r>
              <a:rPr lang="zh-TW" altLang="en-US" sz="2500" b="1" dirty="0">
                <a:solidFill>
                  <a:schemeClr val="accent1">
                    <a:lumMod val="75000"/>
                  </a:schemeClr>
                </a:solidFill>
              </a:rPr>
              <a:t>答</a:t>
            </a:r>
            <a:r>
              <a:rPr lang="zh-TW" altLang="en-US" sz="2500" dirty="0">
                <a:solidFill>
                  <a:schemeClr val="bg2">
                    <a:lumMod val="10000"/>
                  </a:schemeClr>
                </a:solidFill>
              </a:rPr>
              <a:t>：可以，但請注意競賽報到時間，</a:t>
            </a:r>
            <a:r>
              <a:rPr lang="zh-TW" altLang="en-US" sz="2500" dirty="0">
                <a:solidFill>
                  <a:srgbClr val="FF0000"/>
                </a:solidFill>
                <a:latin typeface="微軟正黑體" panose="020B0604030504040204" pitchFamily="34" charset="-120"/>
                <a:ea typeface="微軟正黑體" panose="020B0604030504040204" pitchFamily="34" charset="-120"/>
              </a:rPr>
              <a:t>一律以</a:t>
            </a:r>
            <a:r>
              <a:rPr lang="en-US" altLang="zh-TW" sz="2500" dirty="0">
                <a:solidFill>
                  <a:srgbClr val="FF0000"/>
                </a:solidFill>
                <a:latin typeface="微軟正黑體" panose="020B0604030504040204" pitchFamily="34" charset="-120"/>
                <a:ea typeface="微軟正黑體" panose="020B0604030504040204" pitchFamily="34" charset="-120"/>
              </a:rPr>
              <a:t>9:00</a:t>
            </a:r>
            <a:r>
              <a:rPr lang="zh-TW" altLang="en-US" sz="2500" dirty="0">
                <a:solidFill>
                  <a:srgbClr val="FF0000"/>
                </a:solidFill>
                <a:latin typeface="微軟正黑體" panose="020B0604030504040204" pitchFamily="34" charset="-120"/>
                <a:ea typeface="微軟正黑體" panose="020B0604030504040204" pitchFamily="34" charset="-120"/>
              </a:rPr>
              <a:t>為報到截止時間</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，且團隊</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(2</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人以上</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於公布競賽題目前，完成報到才具備參賽資格，若組員於抽題後才報到即放棄參賽資格。</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並且請另外來電</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04-2392-4505#2440</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告知自行前往，若無法於</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9</a:t>
            </a:r>
            <a:r>
              <a:rPr lang="zh-TW" altLang="en-US" sz="2500" dirty="0">
                <a:solidFill>
                  <a:schemeClr val="bg2">
                    <a:lumMod val="10000"/>
                  </a:schemeClr>
                </a:solidFill>
                <a:latin typeface="微軟正黑體" panose="020B0604030504040204" pitchFamily="34" charset="-120"/>
                <a:ea typeface="微軟正黑體" panose="020B0604030504040204" pitchFamily="34" charset="-120"/>
              </a:rPr>
              <a:t>點前抵達仍放棄參賽資格</a:t>
            </a:r>
            <a:r>
              <a:rPr lang="en-US" altLang="zh-TW" sz="2500" dirty="0">
                <a:solidFill>
                  <a:schemeClr val="bg2">
                    <a:lumMod val="10000"/>
                  </a:schemeClr>
                </a:solidFill>
                <a:latin typeface="微軟正黑體" panose="020B0604030504040204" pitchFamily="34" charset="-120"/>
                <a:ea typeface="微軟正黑體" panose="020B0604030504040204" pitchFamily="34" charset="-120"/>
              </a:rPr>
              <a:t>)</a:t>
            </a:r>
            <a:endParaRPr lang="en-US" altLang="zh-TW" sz="2500" dirty="0">
              <a:solidFill>
                <a:schemeClr val="bg2">
                  <a:lumMod val="10000"/>
                </a:schemeClr>
              </a:solidFill>
            </a:endParaRPr>
          </a:p>
          <a:p>
            <a:pPr marL="0" indent="0">
              <a:lnSpc>
                <a:spcPct val="150000"/>
              </a:lnSpc>
              <a:spcBef>
                <a:spcPts val="0"/>
              </a:spcBef>
              <a:buSzPts val="2800"/>
              <a:buNone/>
            </a:pPr>
            <a:endParaRPr lang="en-US" altLang="zh-TW" sz="1400" dirty="0">
              <a:solidFill>
                <a:schemeClr val="bg2">
                  <a:lumMod val="10000"/>
                </a:schemeClr>
              </a:solidFill>
            </a:endParaRPr>
          </a:p>
          <a:p>
            <a:pPr marL="0" indent="0">
              <a:lnSpc>
                <a:spcPct val="150000"/>
              </a:lnSpc>
              <a:spcBef>
                <a:spcPts val="0"/>
              </a:spcBef>
              <a:buSzPts val="2800"/>
              <a:buNone/>
            </a:pPr>
            <a:r>
              <a:rPr lang="zh-TW" altLang="en-US" sz="2500" dirty="0">
                <a:solidFill>
                  <a:schemeClr val="bg2">
                    <a:lumMod val="10000"/>
                  </a:schemeClr>
                </a:solidFill>
              </a:rPr>
              <a:t>接駁地點</a:t>
            </a:r>
            <a:r>
              <a:rPr lang="en-US" altLang="zh-TW" sz="2500" dirty="0">
                <a:solidFill>
                  <a:schemeClr val="bg2">
                    <a:lumMod val="10000"/>
                  </a:schemeClr>
                </a:solidFill>
              </a:rPr>
              <a:t>︰</a:t>
            </a:r>
          </a:p>
          <a:p>
            <a:pPr marL="0" indent="0">
              <a:lnSpc>
                <a:spcPct val="150000"/>
              </a:lnSpc>
              <a:spcBef>
                <a:spcPts val="0"/>
              </a:spcBef>
              <a:buSzPts val="2800"/>
              <a:buNone/>
            </a:pPr>
            <a:r>
              <a:rPr lang="en-US" altLang="zh-TW" sz="2500" dirty="0">
                <a:solidFill>
                  <a:schemeClr val="bg2">
                    <a:lumMod val="10000"/>
                  </a:schemeClr>
                </a:solidFill>
              </a:rPr>
              <a:t>1.</a:t>
            </a:r>
            <a:r>
              <a:rPr lang="zh-TW" altLang="en-US" sz="2500" dirty="0">
                <a:solidFill>
                  <a:schemeClr val="bg2">
                    <a:lumMod val="10000"/>
                  </a:schemeClr>
                </a:solidFill>
              </a:rPr>
              <a:t>台中高鐵站，發車時間：預計</a:t>
            </a:r>
            <a:r>
              <a:rPr lang="en-US" altLang="zh-TW" sz="2500" dirty="0">
                <a:solidFill>
                  <a:schemeClr val="bg2">
                    <a:lumMod val="10000"/>
                  </a:schemeClr>
                </a:solidFill>
              </a:rPr>
              <a:t>7</a:t>
            </a:r>
            <a:r>
              <a:rPr lang="zh-TW" altLang="en-US" sz="2500" dirty="0">
                <a:solidFill>
                  <a:schemeClr val="bg2">
                    <a:lumMod val="10000"/>
                  </a:schemeClr>
                </a:solidFill>
              </a:rPr>
              <a:t>點</a:t>
            </a:r>
            <a:r>
              <a:rPr lang="en-US" altLang="zh-TW" sz="2500" dirty="0">
                <a:solidFill>
                  <a:schemeClr val="bg2">
                    <a:lumMod val="10000"/>
                  </a:schemeClr>
                </a:solidFill>
              </a:rPr>
              <a:t>40</a:t>
            </a:r>
            <a:r>
              <a:rPr lang="zh-TW" altLang="en-US" sz="2500" dirty="0">
                <a:solidFill>
                  <a:schemeClr val="bg2">
                    <a:lumMod val="10000"/>
                  </a:schemeClr>
                </a:solidFill>
              </a:rPr>
              <a:t>分</a:t>
            </a:r>
            <a:r>
              <a:rPr lang="en-US" altLang="zh-TW" sz="2500" dirty="0">
                <a:solidFill>
                  <a:schemeClr val="bg2">
                    <a:lumMod val="10000"/>
                  </a:schemeClr>
                </a:solidFill>
              </a:rPr>
              <a:t>❗(</a:t>
            </a:r>
            <a:r>
              <a:rPr lang="zh-TW" altLang="en-US" sz="2500" dirty="0">
                <a:solidFill>
                  <a:schemeClr val="bg2">
                    <a:lumMod val="10000"/>
                  </a:schemeClr>
                </a:solidFill>
              </a:rPr>
              <a:t>集合時間：</a:t>
            </a:r>
            <a:r>
              <a:rPr lang="en-US" altLang="zh-TW" sz="2500" dirty="0">
                <a:solidFill>
                  <a:schemeClr val="bg2">
                    <a:lumMod val="10000"/>
                  </a:schemeClr>
                </a:solidFill>
              </a:rPr>
              <a:t>7</a:t>
            </a:r>
            <a:r>
              <a:rPr lang="zh-TW" altLang="en-US" sz="2500" dirty="0">
                <a:solidFill>
                  <a:schemeClr val="bg2">
                    <a:lumMod val="10000"/>
                  </a:schemeClr>
                </a:solidFill>
              </a:rPr>
              <a:t>點</a:t>
            </a:r>
            <a:r>
              <a:rPr lang="en-US" altLang="zh-TW" sz="2500" dirty="0">
                <a:solidFill>
                  <a:schemeClr val="bg2">
                    <a:lumMod val="10000"/>
                  </a:schemeClr>
                </a:solidFill>
              </a:rPr>
              <a:t>30</a:t>
            </a:r>
            <a:r>
              <a:rPr lang="zh-TW" altLang="en-US" sz="2500" dirty="0">
                <a:solidFill>
                  <a:schemeClr val="bg2">
                    <a:lumMod val="10000"/>
                  </a:schemeClr>
                </a:solidFill>
              </a:rPr>
              <a:t>於</a:t>
            </a:r>
            <a:r>
              <a:rPr lang="en-US" altLang="zh-TW" sz="2500" dirty="0">
                <a:solidFill>
                  <a:srgbClr val="FF0000"/>
                </a:solidFill>
              </a:rPr>
              <a:t>7</a:t>
            </a:r>
            <a:r>
              <a:rPr lang="zh-TW" altLang="en-US" sz="2500" dirty="0">
                <a:solidFill>
                  <a:srgbClr val="FF0000"/>
                </a:solidFill>
              </a:rPr>
              <a:t>號出口</a:t>
            </a:r>
            <a:r>
              <a:rPr lang="zh-TW" altLang="en-US" sz="2500" dirty="0">
                <a:solidFill>
                  <a:schemeClr val="bg2">
                    <a:lumMod val="10000"/>
                  </a:schemeClr>
                </a:solidFill>
              </a:rPr>
              <a:t>集合</a:t>
            </a:r>
            <a:r>
              <a:rPr lang="en-US" altLang="zh-TW" sz="2500" dirty="0">
                <a:solidFill>
                  <a:schemeClr val="bg2">
                    <a:lumMod val="10000"/>
                  </a:schemeClr>
                </a:solidFill>
              </a:rPr>
              <a:t>)</a:t>
            </a:r>
          </a:p>
          <a:p>
            <a:pPr marL="0" indent="0">
              <a:lnSpc>
                <a:spcPct val="150000"/>
              </a:lnSpc>
              <a:spcBef>
                <a:spcPts val="0"/>
              </a:spcBef>
              <a:buSzPts val="2800"/>
              <a:buNone/>
            </a:pPr>
            <a:r>
              <a:rPr lang="en-US" altLang="zh-TW" sz="2500" dirty="0">
                <a:solidFill>
                  <a:schemeClr val="bg2">
                    <a:lumMod val="10000"/>
                  </a:schemeClr>
                </a:solidFill>
              </a:rPr>
              <a:t>2.</a:t>
            </a:r>
            <a:r>
              <a:rPr lang="zh-TW" altLang="en-US" sz="2500" dirty="0">
                <a:solidFill>
                  <a:schemeClr val="bg2">
                    <a:lumMod val="10000"/>
                  </a:schemeClr>
                </a:solidFill>
              </a:rPr>
              <a:t>台中火車站，發車時間：預計</a:t>
            </a:r>
            <a:r>
              <a:rPr lang="en-US" altLang="zh-TW" sz="2500" dirty="0">
                <a:solidFill>
                  <a:schemeClr val="bg2">
                    <a:lumMod val="10000"/>
                  </a:schemeClr>
                </a:solidFill>
              </a:rPr>
              <a:t>8</a:t>
            </a:r>
            <a:r>
              <a:rPr lang="zh-TW" altLang="en-US" sz="2500" dirty="0">
                <a:solidFill>
                  <a:schemeClr val="bg2">
                    <a:lumMod val="10000"/>
                  </a:schemeClr>
                </a:solidFill>
              </a:rPr>
              <a:t>點</a:t>
            </a:r>
            <a:r>
              <a:rPr lang="en-US" altLang="zh-TW" sz="2500" dirty="0">
                <a:solidFill>
                  <a:schemeClr val="bg2">
                    <a:lumMod val="10000"/>
                  </a:schemeClr>
                </a:solidFill>
              </a:rPr>
              <a:t>10</a:t>
            </a:r>
            <a:r>
              <a:rPr lang="zh-TW" altLang="en-US" sz="2500" dirty="0">
                <a:solidFill>
                  <a:schemeClr val="bg2">
                    <a:lumMod val="10000"/>
                  </a:schemeClr>
                </a:solidFill>
              </a:rPr>
              <a:t>分</a:t>
            </a:r>
            <a:r>
              <a:rPr lang="en-US" altLang="zh-TW" sz="2500" dirty="0">
                <a:solidFill>
                  <a:schemeClr val="bg2">
                    <a:lumMod val="10000"/>
                  </a:schemeClr>
                </a:solidFill>
              </a:rPr>
              <a:t>❗(</a:t>
            </a:r>
            <a:r>
              <a:rPr lang="zh-TW" altLang="en-US" sz="2500" dirty="0">
                <a:solidFill>
                  <a:schemeClr val="bg2">
                    <a:lumMod val="10000"/>
                  </a:schemeClr>
                </a:solidFill>
              </a:rPr>
              <a:t>集合時間：</a:t>
            </a:r>
            <a:r>
              <a:rPr lang="en-US" altLang="zh-TW" sz="2500" dirty="0">
                <a:solidFill>
                  <a:schemeClr val="bg2">
                    <a:lumMod val="10000"/>
                  </a:schemeClr>
                </a:solidFill>
              </a:rPr>
              <a:t>8</a:t>
            </a:r>
            <a:r>
              <a:rPr lang="zh-TW" altLang="en-US" sz="2500" dirty="0">
                <a:solidFill>
                  <a:schemeClr val="bg2">
                    <a:lumMod val="10000"/>
                  </a:schemeClr>
                </a:solidFill>
              </a:rPr>
              <a:t>點於</a:t>
            </a:r>
            <a:r>
              <a:rPr lang="en-US" altLang="zh-TW" sz="2500" dirty="0">
                <a:solidFill>
                  <a:srgbClr val="FF0000"/>
                </a:solidFill>
              </a:rPr>
              <a:t>3</a:t>
            </a:r>
            <a:r>
              <a:rPr lang="zh-TW" altLang="en-US" sz="2500" dirty="0">
                <a:solidFill>
                  <a:srgbClr val="FF0000"/>
                </a:solidFill>
              </a:rPr>
              <a:t>號出口</a:t>
            </a:r>
            <a:r>
              <a:rPr lang="zh-TW" altLang="en-US" sz="2500" dirty="0">
                <a:solidFill>
                  <a:schemeClr val="bg2">
                    <a:lumMod val="10000"/>
                  </a:schemeClr>
                </a:solidFill>
              </a:rPr>
              <a:t>集合</a:t>
            </a:r>
            <a:r>
              <a:rPr lang="en-US" altLang="zh-TW" sz="2500" dirty="0">
                <a:solidFill>
                  <a:schemeClr val="bg2">
                    <a:lumMod val="10000"/>
                  </a:schemeClr>
                </a:solidFill>
              </a:rPr>
              <a:t>)</a:t>
            </a:r>
          </a:p>
          <a:p>
            <a:pPr marL="0" indent="0">
              <a:lnSpc>
                <a:spcPct val="150000"/>
              </a:lnSpc>
              <a:spcBef>
                <a:spcPts val="0"/>
              </a:spcBef>
              <a:buSzPts val="2800"/>
              <a:buNone/>
            </a:pPr>
            <a:r>
              <a:rPr lang="zh-TW" altLang="en-US" sz="2500" dirty="0">
                <a:solidFill>
                  <a:schemeClr val="bg2">
                    <a:lumMod val="10000"/>
                  </a:schemeClr>
                </a:solidFill>
              </a:rPr>
              <a:t>確切集合地點和時間會另行通知，麻煩參賽者密切注意信箱謝謝</a:t>
            </a:r>
            <a:r>
              <a:rPr lang="en-US" altLang="zh-TW" sz="2500" dirty="0">
                <a:solidFill>
                  <a:schemeClr val="bg2">
                    <a:lumMod val="10000"/>
                  </a:schemeClr>
                </a:solidFill>
              </a:rPr>
              <a:t>!</a:t>
            </a:r>
          </a:p>
          <a:p>
            <a:pPr marL="0" indent="0">
              <a:lnSpc>
                <a:spcPct val="150000"/>
              </a:lnSpc>
              <a:spcBef>
                <a:spcPts val="0"/>
              </a:spcBef>
              <a:buSzPts val="2800"/>
              <a:buNone/>
            </a:pPr>
            <a:endParaRPr lang="en-US" altLang="zh-TW" sz="2500" dirty="0">
              <a:solidFill>
                <a:schemeClr val="bg2">
                  <a:lumMod val="10000"/>
                </a:schemeClr>
              </a:solidFill>
            </a:endParaRPr>
          </a:p>
        </p:txBody>
      </p:sp>
    </p:spTree>
    <p:extLst>
      <p:ext uri="{BB962C8B-B14F-4D97-AF65-F5344CB8AC3E}">
        <p14:creationId xmlns:p14="http://schemas.microsoft.com/office/powerpoint/2010/main" val="6938756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99747" y="439094"/>
            <a:ext cx="10515600" cy="1325563"/>
          </a:xfrm>
        </p:spPr>
        <p:txBody>
          <a:bodyPr>
            <a:normAutofit fontScale="90000"/>
          </a:bodyPr>
          <a:lstStyle/>
          <a:p>
            <a:pPr marL="0" indent="0">
              <a:lnSpc>
                <a:spcPct val="150000"/>
              </a:lnSpc>
              <a:spcBef>
                <a:spcPts val="0"/>
              </a:spcBef>
            </a:pPr>
            <a:br>
              <a:rPr lang="en-US" altLang="zh-TW" dirty="0">
                <a:solidFill>
                  <a:schemeClr val="bg2">
                    <a:lumMod val="10000"/>
                  </a:schemeClr>
                </a:solidFill>
              </a:rPr>
            </a:br>
            <a:r>
              <a:rPr lang="zh-TW" altLang="en-US" dirty="0">
                <a:solidFill>
                  <a:schemeClr val="bg2">
                    <a:lumMod val="10000"/>
                  </a:schemeClr>
                </a:solidFill>
              </a:rPr>
              <a:t>接駁地點</a:t>
            </a:r>
            <a:r>
              <a:rPr lang="en-US" altLang="zh-TW" dirty="0">
                <a:solidFill>
                  <a:schemeClr val="bg2">
                    <a:lumMod val="10000"/>
                  </a:schemeClr>
                </a:solidFill>
              </a:rPr>
              <a:t>(</a:t>
            </a:r>
            <a:r>
              <a:rPr lang="zh-TW" altLang="en-US" dirty="0">
                <a:solidFill>
                  <a:schemeClr val="bg2">
                    <a:lumMod val="10000"/>
                  </a:schemeClr>
                </a:solidFill>
              </a:rPr>
              <a:t>圖</a:t>
            </a:r>
            <a:r>
              <a:rPr lang="en-US" altLang="zh-TW" dirty="0">
                <a:solidFill>
                  <a:schemeClr val="bg2">
                    <a:lumMod val="10000"/>
                  </a:schemeClr>
                </a:solidFill>
              </a:rPr>
              <a:t>)︰</a:t>
            </a:r>
            <a:br>
              <a:rPr lang="en-US" altLang="zh-TW" dirty="0">
                <a:solidFill>
                  <a:schemeClr val="bg2">
                    <a:lumMod val="10000"/>
                  </a:schemeClr>
                </a:solidFill>
              </a:rPr>
            </a:br>
            <a:r>
              <a:rPr lang="zh-TW" altLang="en-US" sz="2200" dirty="0">
                <a:solidFill>
                  <a:schemeClr val="bg2">
                    <a:lumMod val="10000"/>
                  </a:schemeClr>
                </a:solidFill>
              </a:rPr>
              <a:t>台中高鐵站，發車時間：預計</a:t>
            </a:r>
            <a:r>
              <a:rPr lang="en-US" altLang="zh-TW" sz="2200" dirty="0">
                <a:solidFill>
                  <a:schemeClr val="bg2">
                    <a:lumMod val="10000"/>
                  </a:schemeClr>
                </a:solidFill>
              </a:rPr>
              <a:t>7</a:t>
            </a:r>
            <a:r>
              <a:rPr lang="zh-TW" altLang="en-US" sz="2200" dirty="0">
                <a:solidFill>
                  <a:schemeClr val="bg2">
                    <a:lumMod val="10000"/>
                  </a:schemeClr>
                </a:solidFill>
              </a:rPr>
              <a:t>點</a:t>
            </a:r>
            <a:r>
              <a:rPr lang="en-US" altLang="zh-TW" sz="2200" dirty="0">
                <a:solidFill>
                  <a:schemeClr val="bg2">
                    <a:lumMod val="10000"/>
                  </a:schemeClr>
                </a:solidFill>
              </a:rPr>
              <a:t>40</a:t>
            </a:r>
            <a:r>
              <a:rPr lang="zh-TW" altLang="en-US" sz="2200" dirty="0">
                <a:solidFill>
                  <a:schemeClr val="bg2">
                    <a:lumMod val="10000"/>
                  </a:schemeClr>
                </a:solidFill>
              </a:rPr>
              <a:t>分</a:t>
            </a:r>
            <a:r>
              <a:rPr lang="en-US" altLang="zh-TW" sz="2200" dirty="0">
                <a:solidFill>
                  <a:schemeClr val="bg2">
                    <a:lumMod val="10000"/>
                  </a:schemeClr>
                </a:solidFill>
              </a:rPr>
              <a:t>❗(</a:t>
            </a:r>
            <a:r>
              <a:rPr lang="zh-TW" altLang="en-US" sz="2200" dirty="0">
                <a:solidFill>
                  <a:schemeClr val="bg2">
                    <a:lumMod val="10000"/>
                  </a:schemeClr>
                </a:solidFill>
              </a:rPr>
              <a:t>集合時間：</a:t>
            </a:r>
            <a:r>
              <a:rPr lang="en-US" altLang="zh-TW" sz="2200" dirty="0">
                <a:solidFill>
                  <a:schemeClr val="bg2">
                    <a:lumMod val="10000"/>
                  </a:schemeClr>
                </a:solidFill>
              </a:rPr>
              <a:t>7</a:t>
            </a:r>
            <a:r>
              <a:rPr lang="zh-TW" altLang="en-US" sz="2200" dirty="0">
                <a:solidFill>
                  <a:schemeClr val="bg2">
                    <a:lumMod val="10000"/>
                  </a:schemeClr>
                </a:solidFill>
              </a:rPr>
              <a:t>點</a:t>
            </a:r>
            <a:r>
              <a:rPr lang="en-US" altLang="zh-TW" sz="2200" dirty="0">
                <a:solidFill>
                  <a:schemeClr val="bg2">
                    <a:lumMod val="10000"/>
                  </a:schemeClr>
                </a:solidFill>
              </a:rPr>
              <a:t>30</a:t>
            </a:r>
            <a:r>
              <a:rPr lang="zh-TW" altLang="en-US" sz="2200" dirty="0">
                <a:solidFill>
                  <a:schemeClr val="bg2">
                    <a:lumMod val="10000"/>
                  </a:schemeClr>
                </a:solidFill>
              </a:rPr>
              <a:t>於</a:t>
            </a:r>
            <a:r>
              <a:rPr lang="en-US" altLang="zh-TW" sz="2200" dirty="0">
                <a:solidFill>
                  <a:srgbClr val="FF0000"/>
                </a:solidFill>
              </a:rPr>
              <a:t>7</a:t>
            </a:r>
            <a:r>
              <a:rPr lang="zh-TW" altLang="en-US" sz="2200" dirty="0">
                <a:solidFill>
                  <a:srgbClr val="FF0000"/>
                </a:solidFill>
              </a:rPr>
              <a:t>號出口會面點</a:t>
            </a:r>
            <a:r>
              <a:rPr lang="en-US" altLang="zh-TW" sz="2200" dirty="0">
                <a:solidFill>
                  <a:srgbClr val="FF0000"/>
                </a:solidFill>
              </a:rPr>
              <a:t>2</a:t>
            </a:r>
            <a:r>
              <a:rPr lang="zh-TW" altLang="en-US" sz="2200" dirty="0">
                <a:solidFill>
                  <a:schemeClr val="bg2">
                    <a:lumMod val="10000"/>
                  </a:schemeClr>
                </a:solidFill>
              </a:rPr>
              <a:t>集合</a:t>
            </a:r>
            <a:r>
              <a:rPr lang="en-US" altLang="zh-TW" sz="2200" dirty="0">
                <a:solidFill>
                  <a:schemeClr val="bg2">
                    <a:lumMod val="10000"/>
                  </a:schemeClr>
                </a:solidFill>
              </a:rPr>
              <a:t>)</a:t>
            </a:r>
            <a:br>
              <a:rPr lang="en-US" altLang="zh-TW" dirty="0">
                <a:solidFill>
                  <a:schemeClr val="bg2">
                    <a:lumMod val="10000"/>
                  </a:schemeClr>
                </a:solidFill>
              </a:rPr>
            </a:br>
            <a:endParaRPr lang="zh-TW" altLang="en-US" dirty="0"/>
          </a:p>
        </p:txBody>
      </p:sp>
      <p:sp>
        <p:nvSpPr>
          <p:cNvPr id="4" name="投影片編號版面配置區 3"/>
          <p:cNvSpPr>
            <a:spLocks noGrp="1"/>
          </p:cNvSpPr>
          <p:nvPr>
            <p:ph type="sldNum" sz="quarter" idx="12"/>
          </p:nvPr>
        </p:nvSpPr>
        <p:spPr/>
        <p:txBody>
          <a:bodyPr/>
          <a:lstStyle/>
          <a:p>
            <a:fld id="{5F21AC4E-9E39-41F9-8F2C-D1A48B915077}" type="slidenum">
              <a:rPr lang="zh-TW" altLang="en-US" smtClean="0"/>
              <a:pPr/>
              <a:t>39</a:t>
            </a:fld>
            <a:endParaRPr lang="zh-TW" altLang="en-US"/>
          </a:p>
        </p:txBody>
      </p:sp>
      <p:pic>
        <p:nvPicPr>
          <p:cNvPr id="5" name="圖片 4" descr="H3.jpg"/>
          <p:cNvPicPr>
            <a:picLocks noChangeAspect="1"/>
          </p:cNvPicPr>
          <p:nvPr/>
        </p:nvPicPr>
        <p:blipFill>
          <a:blip r:embed="rId2" cstate="print"/>
          <a:stretch>
            <a:fillRect/>
          </a:stretch>
        </p:blipFill>
        <p:spPr>
          <a:xfrm>
            <a:off x="8281287" y="2328496"/>
            <a:ext cx="3814570" cy="2880000"/>
          </a:xfrm>
          <a:prstGeom prst="rect">
            <a:avLst/>
          </a:prstGeom>
        </p:spPr>
      </p:pic>
      <p:pic>
        <p:nvPicPr>
          <p:cNvPr id="6" name="圖片 5" descr="H2.jpg"/>
          <p:cNvPicPr>
            <a:picLocks noChangeAspect="1"/>
          </p:cNvPicPr>
          <p:nvPr/>
        </p:nvPicPr>
        <p:blipFill>
          <a:blip r:embed="rId3" cstate="print"/>
          <a:stretch>
            <a:fillRect/>
          </a:stretch>
        </p:blipFill>
        <p:spPr>
          <a:xfrm>
            <a:off x="4175811" y="2329027"/>
            <a:ext cx="3814570" cy="2880000"/>
          </a:xfrm>
          <a:prstGeom prst="rect">
            <a:avLst/>
          </a:prstGeom>
        </p:spPr>
      </p:pic>
      <p:pic>
        <p:nvPicPr>
          <p:cNvPr id="7" name="圖片 6" descr="H1.jpg"/>
          <p:cNvPicPr>
            <a:picLocks noChangeAspect="1"/>
          </p:cNvPicPr>
          <p:nvPr/>
        </p:nvPicPr>
        <p:blipFill>
          <a:blip r:embed="rId4" cstate="print"/>
          <a:stretch>
            <a:fillRect/>
          </a:stretch>
        </p:blipFill>
        <p:spPr>
          <a:xfrm>
            <a:off x="105504" y="2338351"/>
            <a:ext cx="3814570" cy="2880000"/>
          </a:xfrm>
          <a:prstGeom prst="rect">
            <a:avLst/>
          </a:prstGeom>
        </p:spPr>
      </p:pic>
      <p:sp>
        <p:nvSpPr>
          <p:cNvPr id="8" name="矩形 7"/>
          <p:cNvSpPr/>
          <p:nvPr/>
        </p:nvSpPr>
        <p:spPr>
          <a:xfrm>
            <a:off x="899664" y="5451203"/>
            <a:ext cx="1989647" cy="369332"/>
          </a:xfrm>
          <a:prstGeom prst="rect">
            <a:avLst/>
          </a:prstGeom>
          <a:solidFill>
            <a:srgbClr val="FFFF00"/>
          </a:solidFill>
        </p:spPr>
        <p:txBody>
          <a:bodyPr wrap="none">
            <a:spAutoFit/>
          </a:bodyPr>
          <a:lstStyle/>
          <a:p>
            <a:r>
              <a:rPr lang="en-US" altLang="zh-TW" dirty="0">
                <a:solidFill>
                  <a:schemeClr val="bg2">
                    <a:lumMod val="10000"/>
                  </a:schemeClr>
                </a:solidFill>
                <a:latin typeface="華康粗黑體(P)" pitchFamily="34" charset="-120"/>
                <a:ea typeface="華康粗黑體(P)" pitchFamily="34" charset="-120"/>
              </a:rPr>
              <a:t>1.</a:t>
            </a:r>
            <a:r>
              <a:rPr lang="zh-TW" altLang="en-US" dirty="0">
                <a:solidFill>
                  <a:schemeClr val="bg2">
                    <a:lumMod val="10000"/>
                  </a:schemeClr>
                </a:solidFill>
                <a:latin typeface="華康粗黑體(P)" pitchFamily="34" charset="-120"/>
                <a:ea typeface="華康粗黑體(P)" pitchFamily="34" charset="-120"/>
              </a:rPr>
              <a:t>搭乘手扶梯下樓</a:t>
            </a:r>
            <a:endParaRPr lang="zh-TW" altLang="en-US" dirty="0">
              <a:latin typeface="華康粗黑體(P)" pitchFamily="34" charset="-120"/>
              <a:ea typeface="華康粗黑體(P)" pitchFamily="34" charset="-120"/>
            </a:endParaRPr>
          </a:p>
        </p:txBody>
      </p:sp>
      <p:sp>
        <p:nvSpPr>
          <p:cNvPr id="9" name="矩形 8"/>
          <p:cNvSpPr/>
          <p:nvPr/>
        </p:nvSpPr>
        <p:spPr>
          <a:xfrm>
            <a:off x="5641648" y="5454134"/>
            <a:ext cx="835485" cy="369332"/>
          </a:xfrm>
          <a:prstGeom prst="rect">
            <a:avLst/>
          </a:prstGeom>
          <a:solidFill>
            <a:srgbClr val="FFFF00"/>
          </a:solidFill>
        </p:spPr>
        <p:txBody>
          <a:bodyPr wrap="none">
            <a:spAutoFit/>
          </a:bodyPr>
          <a:lstStyle/>
          <a:p>
            <a:r>
              <a:rPr lang="en-US" altLang="zh-TW" dirty="0">
                <a:solidFill>
                  <a:schemeClr val="bg2">
                    <a:lumMod val="10000"/>
                  </a:schemeClr>
                </a:solidFill>
                <a:latin typeface="華康粗黑體(P)" pitchFamily="34" charset="-120"/>
                <a:ea typeface="華康粗黑體(P)" pitchFamily="34" charset="-120"/>
              </a:rPr>
              <a:t>2.</a:t>
            </a:r>
            <a:r>
              <a:rPr lang="zh-TW" altLang="en-US" dirty="0">
                <a:solidFill>
                  <a:schemeClr val="bg2">
                    <a:lumMod val="10000"/>
                  </a:schemeClr>
                </a:solidFill>
                <a:latin typeface="華康粗黑體(P)" pitchFamily="34" charset="-120"/>
                <a:ea typeface="華康粗黑體(P)" pitchFamily="34" charset="-120"/>
              </a:rPr>
              <a:t>右轉</a:t>
            </a:r>
            <a:endParaRPr lang="en-US" altLang="zh-TW" dirty="0">
              <a:solidFill>
                <a:schemeClr val="bg2">
                  <a:lumMod val="10000"/>
                </a:schemeClr>
              </a:solidFill>
              <a:latin typeface="華康粗黑體(P)" pitchFamily="34" charset="-120"/>
              <a:ea typeface="華康粗黑體(P)" pitchFamily="34" charset="-120"/>
            </a:endParaRPr>
          </a:p>
        </p:txBody>
      </p:sp>
      <p:sp>
        <p:nvSpPr>
          <p:cNvPr id="10" name="矩形 9"/>
          <p:cNvSpPr/>
          <p:nvPr/>
        </p:nvSpPr>
        <p:spPr>
          <a:xfrm>
            <a:off x="10005564" y="5474650"/>
            <a:ext cx="1191352" cy="369332"/>
          </a:xfrm>
          <a:prstGeom prst="rect">
            <a:avLst/>
          </a:prstGeom>
          <a:solidFill>
            <a:srgbClr val="FFFF00"/>
          </a:solidFill>
        </p:spPr>
        <p:txBody>
          <a:bodyPr wrap="none">
            <a:spAutoFit/>
          </a:bodyPr>
          <a:lstStyle/>
          <a:p>
            <a:r>
              <a:rPr lang="en-US" altLang="zh-TW" dirty="0">
                <a:solidFill>
                  <a:schemeClr val="bg2">
                    <a:lumMod val="10000"/>
                  </a:schemeClr>
                </a:solidFill>
                <a:latin typeface="華康粗黑體(P)" pitchFamily="34" charset="-120"/>
                <a:ea typeface="華康粗黑體(P)" pitchFamily="34" charset="-120"/>
              </a:rPr>
              <a:t>3.</a:t>
            </a:r>
            <a:r>
              <a:rPr lang="zh-TW" altLang="en-US" dirty="0">
                <a:solidFill>
                  <a:schemeClr val="bg2">
                    <a:lumMod val="10000"/>
                  </a:schemeClr>
                </a:solidFill>
                <a:latin typeface="華康粗黑體(P)" pitchFamily="34" charset="-120"/>
                <a:ea typeface="華康粗黑體(P)" pitchFamily="34" charset="-120"/>
              </a:rPr>
              <a:t>會面點</a:t>
            </a:r>
            <a:r>
              <a:rPr lang="en-US" altLang="zh-TW" dirty="0">
                <a:solidFill>
                  <a:schemeClr val="bg2">
                    <a:lumMod val="10000"/>
                  </a:schemeClr>
                </a:solidFill>
                <a:latin typeface="華康粗黑體(P)" pitchFamily="34" charset="-120"/>
                <a:ea typeface="華康粗黑體(P)" pitchFamily="34" charset="-120"/>
              </a:rPr>
              <a:t>2</a:t>
            </a: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46993" y="400295"/>
            <a:ext cx="10515600" cy="1325563"/>
          </a:xfrm>
        </p:spPr>
        <p:txBody>
          <a:bodyPr>
            <a:normAutofit fontScale="90000"/>
          </a:bodyPr>
          <a:lstStyle/>
          <a:p>
            <a:pPr marL="0" indent="0">
              <a:lnSpc>
                <a:spcPct val="150000"/>
              </a:lnSpc>
              <a:spcBef>
                <a:spcPts val="0"/>
              </a:spcBef>
            </a:pPr>
            <a:r>
              <a:rPr lang="zh-TW" altLang="en-US" dirty="0">
                <a:solidFill>
                  <a:schemeClr val="bg2">
                    <a:lumMod val="10000"/>
                  </a:schemeClr>
                </a:solidFill>
              </a:rPr>
              <a:t>接駁地點</a:t>
            </a:r>
            <a:r>
              <a:rPr lang="en-US" altLang="zh-TW" dirty="0">
                <a:solidFill>
                  <a:schemeClr val="bg2">
                    <a:lumMod val="10000"/>
                  </a:schemeClr>
                </a:solidFill>
              </a:rPr>
              <a:t>(</a:t>
            </a:r>
            <a:r>
              <a:rPr lang="zh-TW" altLang="en-US" dirty="0">
                <a:solidFill>
                  <a:schemeClr val="bg2">
                    <a:lumMod val="10000"/>
                  </a:schemeClr>
                </a:solidFill>
              </a:rPr>
              <a:t>圖</a:t>
            </a:r>
            <a:r>
              <a:rPr lang="en-US" altLang="zh-TW" dirty="0">
                <a:solidFill>
                  <a:schemeClr val="bg2">
                    <a:lumMod val="10000"/>
                  </a:schemeClr>
                </a:solidFill>
              </a:rPr>
              <a:t>)︰</a:t>
            </a:r>
            <a:br>
              <a:rPr lang="en-US" altLang="zh-TW" dirty="0">
                <a:solidFill>
                  <a:schemeClr val="bg2">
                    <a:lumMod val="10000"/>
                  </a:schemeClr>
                </a:solidFill>
              </a:rPr>
            </a:br>
            <a:r>
              <a:rPr lang="zh-TW" altLang="en-US" sz="2400" dirty="0">
                <a:solidFill>
                  <a:schemeClr val="bg2">
                    <a:lumMod val="10000"/>
                  </a:schemeClr>
                </a:solidFill>
              </a:rPr>
              <a:t>台中火車站，發車時間：預計</a:t>
            </a:r>
            <a:r>
              <a:rPr lang="en-US" altLang="zh-TW" sz="2400" dirty="0">
                <a:solidFill>
                  <a:schemeClr val="bg2">
                    <a:lumMod val="10000"/>
                  </a:schemeClr>
                </a:solidFill>
              </a:rPr>
              <a:t>8</a:t>
            </a:r>
            <a:r>
              <a:rPr lang="zh-TW" altLang="en-US" sz="2400" dirty="0">
                <a:solidFill>
                  <a:schemeClr val="bg2">
                    <a:lumMod val="10000"/>
                  </a:schemeClr>
                </a:solidFill>
              </a:rPr>
              <a:t>點</a:t>
            </a:r>
            <a:r>
              <a:rPr lang="en-US" altLang="zh-TW" sz="2400" dirty="0">
                <a:solidFill>
                  <a:schemeClr val="bg2">
                    <a:lumMod val="10000"/>
                  </a:schemeClr>
                </a:solidFill>
              </a:rPr>
              <a:t>10</a:t>
            </a:r>
            <a:r>
              <a:rPr lang="zh-TW" altLang="en-US" sz="2400" dirty="0">
                <a:solidFill>
                  <a:schemeClr val="bg2">
                    <a:lumMod val="10000"/>
                  </a:schemeClr>
                </a:solidFill>
              </a:rPr>
              <a:t>分</a:t>
            </a:r>
            <a:r>
              <a:rPr lang="en-US" altLang="zh-TW" sz="2400" dirty="0">
                <a:solidFill>
                  <a:schemeClr val="bg2">
                    <a:lumMod val="10000"/>
                  </a:schemeClr>
                </a:solidFill>
              </a:rPr>
              <a:t>❗(</a:t>
            </a:r>
            <a:r>
              <a:rPr lang="zh-TW" altLang="en-US" sz="2400" dirty="0">
                <a:solidFill>
                  <a:schemeClr val="bg2">
                    <a:lumMod val="10000"/>
                  </a:schemeClr>
                </a:solidFill>
              </a:rPr>
              <a:t>集合時間：</a:t>
            </a:r>
            <a:r>
              <a:rPr lang="en-US" altLang="zh-TW" sz="2400" dirty="0">
                <a:solidFill>
                  <a:schemeClr val="bg2">
                    <a:lumMod val="10000"/>
                  </a:schemeClr>
                </a:solidFill>
              </a:rPr>
              <a:t>8</a:t>
            </a:r>
            <a:r>
              <a:rPr lang="zh-TW" altLang="en-US" sz="2400" dirty="0">
                <a:solidFill>
                  <a:schemeClr val="bg2">
                    <a:lumMod val="10000"/>
                  </a:schemeClr>
                </a:solidFill>
              </a:rPr>
              <a:t>點於</a:t>
            </a:r>
            <a:r>
              <a:rPr lang="en-US" altLang="zh-TW" sz="2400" dirty="0">
                <a:solidFill>
                  <a:srgbClr val="FF0000"/>
                </a:solidFill>
              </a:rPr>
              <a:t>3</a:t>
            </a:r>
            <a:r>
              <a:rPr lang="zh-TW" altLang="en-US" sz="2400" dirty="0">
                <a:solidFill>
                  <a:srgbClr val="FF0000"/>
                </a:solidFill>
              </a:rPr>
              <a:t>號出口樓下</a:t>
            </a:r>
            <a:r>
              <a:rPr lang="zh-TW" altLang="en-US" sz="2400" dirty="0">
                <a:solidFill>
                  <a:schemeClr val="bg2">
                    <a:lumMod val="10000"/>
                  </a:schemeClr>
                </a:solidFill>
              </a:rPr>
              <a:t>集合</a:t>
            </a:r>
            <a:r>
              <a:rPr lang="en-US" altLang="zh-TW" sz="2400" dirty="0">
                <a:solidFill>
                  <a:schemeClr val="bg2">
                    <a:lumMod val="10000"/>
                  </a:schemeClr>
                </a:solidFill>
              </a:rPr>
              <a:t>)</a:t>
            </a:r>
            <a:endParaRPr lang="zh-TW" altLang="en-US" dirty="0"/>
          </a:p>
        </p:txBody>
      </p:sp>
      <p:sp>
        <p:nvSpPr>
          <p:cNvPr id="4" name="投影片編號版面配置區 3"/>
          <p:cNvSpPr>
            <a:spLocks noGrp="1"/>
          </p:cNvSpPr>
          <p:nvPr>
            <p:ph type="sldNum" sz="quarter" idx="12"/>
          </p:nvPr>
        </p:nvSpPr>
        <p:spPr/>
        <p:txBody>
          <a:bodyPr/>
          <a:lstStyle/>
          <a:p>
            <a:fld id="{5F21AC4E-9E39-41F9-8F2C-D1A48B915077}" type="slidenum">
              <a:rPr lang="zh-TW" altLang="en-US" smtClean="0"/>
              <a:pPr/>
              <a:t>40</a:t>
            </a:fld>
            <a:endParaRPr lang="zh-TW" altLang="en-US"/>
          </a:p>
        </p:txBody>
      </p:sp>
      <p:pic>
        <p:nvPicPr>
          <p:cNvPr id="5" name="圖片 4" descr="XTC34.JPG"/>
          <p:cNvPicPr>
            <a:picLocks noChangeAspect="1"/>
          </p:cNvPicPr>
          <p:nvPr/>
        </p:nvPicPr>
        <p:blipFill>
          <a:blip r:embed="rId2" cstate="print"/>
          <a:stretch>
            <a:fillRect/>
          </a:stretch>
        </p:blipFill>
        <p:spPr>
          <a:xfrm>
            <a:off x="272561" y="1998052"/>
            <a:ext cx="5760002" cy="4320000"/>
          </a:xfrm>
          <a:prstGeom prst="rect">
            <a:avLst/>
          </a:prstGeom>
        </p:spPr>
      </p:pic>
      <p:pic>
        <p:nvPicPr>
          <p:cNvPr id="6" name="圖片 5"/>
          <p:cNvPicPr>
            <a:picLocks noChangeAspect="1"/>
          </p:cNvPicPr>
          <p:nvPr/>
        </p:nvPicPr>
        <p:blipFill>
          <a:blip r:embed="rId3">
            <a:extLst>
              <a:ext uri="{28A0092B-C50C-407E-A947-70E740481C1C}">
                <a14:useLocalDpi xmlns:a14="http://schemas.microsoft.com/office/drawing/2010/main" val="0"/>
              </a:ext>
            </a:extLst>
          </a:blip>
          <a:srcRect/>
          <a:stretch/>
        </p:blipFill>
        <p:spPr>
          <a:xfrm>
            <a:off x="6130990" y="1998052"/>
            <a:ext cx="5760000" cy="43199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59B380BC-671C-8803-E7F8-1D361F897F0C}"/>
              </a:ext>
            </a:extLst>
          </p:cNvPr>
          <p:cNvPicPr>
            <a:picLocks noChangeAspect="1"/>
          </p:cNvPicPr>
          <p:nvPr/>
        </p:nvPicPr>
        <p:blipFill rotWithShape="1">
          <a:blip r:embed="rId2" cstate="print">
            <a:clrChange>
              <a:clrFrom>
                <a:srgbClr val="C2E6E5"/>
              </a:clrFrom>
              <a:clrTo>
                <a:srgbClr val="C2E6E5">
                  <a:alpha val="0"/>
                </a:srgbClr>
              </a:clrTo>
            </a:clrChange>
          </a:blip>
          <a:srcRect l="6424" t="17816" r="7913" b="34307"/>
          <a:stretch/>
        </p:blipFill>
        <p:spPr>
          <a:xfrm>
            <a:off x="3779481" y="250389"/>
            <a:ext cx="3536215" cy="1069926"/>
          </a:xfrm>
          <a:prstGeom prst="ellipse">
            <a:avLst/>
          </a:prstGeom>
          <a:solidFill>
            <a:schemeClr val="accent5">
              <a:lumMod val="60000"/>
              <a:lumOff val="40000"/>
            </a:schemeClr>
          </a:solidFill>
          <a:ln>
            <a:solidFill>
              <a:schemeClr val="bg1"/>
            </a:solidFill>
          </a:ln>
        </p:spPr>
      </p:pic>
      <p:pic>
        <p:nvPicPr>
          <p:cNvPr id="3" name="圖片 2">
            <a:extLst>
              <a:ext uri="{FF2B5EF4-FFF2-40B4-BE49-F238E27FC236}">
                <a16:creationId xmlns:a16="http://schemas.microsoft.com/office/drawing/2014/main" id="{8E7E9AEB-373A-4046-944D-8D888620CA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762" y="1267816"/>
            <a:ext cx="3931716" cy="3931716"/>
          </a:xfrm>
          <a:prstGeom prst="rect">
            <a:avLst/>
          </a:prstGeom>
        </p:spPr>
      </p:pic>
      <p:sp>
        <p:nvSpPr>
          <p:cNvPr id="4" name="文字方塊 3">
            <a:extLst>
              <a:ext uri="{FF2B5EF4-FFF2-40B4-BE49-F238E27FC236}">
                <a16:creationId xmlns:a16="http://schemas.microsoft.com/office/drawing/2014/main" id="{B5B3385F-7CBF-47E0-995C-B2FAE6AC8B40}"/>
              </a:ext>
            </a:extLst>
          </p:cNvPr>
          <p:cNvSpPr txBox="1"/>
          <p:nvPr/>
        </p:nvSpPr>
        <p:spPr>
          <a:xfrm>
            <a:off x="5735468" y="4982124"/>
            <a:ext cx="3107815" cy="646331"/>
          </a:xfrm>
          <a:prstGeom prst="rect">
            <a:avLst/>
          </a:prstGeom>
          <a:noFill/>
        </p:spPr>
        <p:txBody>
          <a:bodyPr wrap="square" rtlCol="0">
            <a:spAutoFit/>
          </a:bodyPr>
          <a:lstStyle/>
          <a:p>
            <a:r>
              <a:rPr lang="zh-TW" altLang="en-US" sz="3600" b="1" dirty="0">
                <a:solidFill>
                  <a:srgbClr val="FF0000"/>
                </a:solidFill>
                <a:latin typeface="微軟正黑體" pitchFamily="34" charset="-120"/>
                <a:ea typeface="微軟正黑體" pitchFamily="34" charset="-120"/>
              </a:rPr>
              <a:t>中區報名網址</a:t>
            </a:r>
            <a:endParaRPr lang="en-US" altLang="zh-TW" sz="3600" b="1" dirty="0">
              <a:solidFill>
                <a:srgbClr val="FF0000"/>
              </a:solidFill>
              <a:latin typeface="微軟正黑體" pitchFamily="34" charset="-120"/>
              <a:ea typeface="微軟正黑體" pitchFamily="34" charset="-120"/>
            </a:endParaRPr>
          </a:p>
        </p:txBody>
      </p:sp>
      <p:sp>
        <p:nvSpPr>
          <p:cNvPr id="7" name="投影片編號版面配置區 6">
            <a:extLst>
              <a:ext uri="{FF2B5EF4-FFF2-40B4-BE49-F238E27FC236}">
                <a16:creationId xmlns:a16="http://schemas.microsoft.com/office/drawing/2014/main" id="{FD2CC45C-B767-4F40-B9D0-7C25B0BF7707}"/>
              </a:ext>
            </a:extLst>
          </p:cNvPr>
          <p:cNvSpPr>
            <a:spLocks noGrp="1"/>
          </p:cNvSpPr>
          <p:nvPr>
            <p:ph type="sldNum" sz="quarter" idx="12"/>
          </p:nvPr>
        </p:nvSpPr>
        <p:spPr/>
        <p:txBody>
          <a:bodyPr/>
          <a:lstStyle/>
          <a:p>
            <a:fld id="{5F21AC4E-9E39-41F9-8F2C-D1A48B915077}" type="slidenum">
              <a:rPr lang="zh-TW" altLang="en-US" smtClean="0"/>
              <a:pPr/>
              <a:t>41</a:t>
            </a:fld>
            <a:endParaRPr lang="zh-TW" altLang="en-US"/>
          </a:p>
        </p:txBody>
      </p:sp>
      <p:pic>
        <p:nvPicPr>
          <p:cNvPr id="8" name="圖片 7">
            <a:extLst>
              <a:ext uri="{FF2B5EF4-FFF2-40B4-BE49-F238E27FC236}">
                <a16:creationId xmlns:a16="http://schemas.microsoft.com/office/drawing/2014/main" id="{07C406CD-16A9-456B-8779-2E299E0A58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218" y="1332886"/>
            <a:ext cx="3600000" cy="3600000"/>
          </a:xfrm>
          <a:prstGeom prst="rect">
            <a:avLst/>
          </a:prstGeom>
        </p:spPr>
      </p:pic>
      <p:sp>
        <p:nvSpPr>
          <p:cNvPr id="12" name="文字方塊 11">
            <a:extLst>
              <a:ext uri="{FF2B5EF4-FFF2-40B4-BE49-F238E27FC236}">
                <a16:creationId xmlns:a16="http://schemas.microsoft.com/office/drawing/2014/main" id="{6CC0F2B8-E6DF-4227-B610-94583F7D9D16}"/>
              </a:ext>
            </a:extLst>
          </p:cNvPr>
          <p:cNvSpPr txBox="1"/>
          <p:nvPr/>
        </p:nvSpPr>
        <p:spPr>
          <a:xfrm>
            <a:off x="492383" y="4864687"/>
            <a:ext cx="3931716" cy="702436"/>
          </a:xfrm>
          <a:prstGeom prst="rect">
            <a:avLst/>
          </a:prstGeom>
          <a:noFill/>
        </p:spPr>
        <p:txBody>
          <a:bodyPr wrap="square">
            <a:spAutoFit/>
          </a:bodyPr>
          <a:lstStyle/>
          <a:p>
            <a:pPr algn="ctr">
              <a:lnSpc>
                <a:spcPts val="2500"/>
              </a:lnSpc>
            </a:pPr>
            <a:r>
              <a:rPr lang="en-US" altLang="zh-TW" sz="1600" b="1" dirty="0">
                <a:latin typeface="微軟正黑體" pitchFamily="34" charset="-120"/>
                <a:ea typeface="微軟正黑體" pitchFamily="34" charset="-120"/>
              </a:rPr>
              <a:t>NCUT</a:t>
            </a:r>
            <a:r>
              <a:rPr lang="zh-TW" altLang="en-US" sz="1600" b="1" dirty="0">
                <a:latin typeface="微軟正黑體" pitchFamily="34" charset="-120"/>
                <a:ea typeface="微軟正黑體" pitchFamily="34" charset="-120"/>
              </a:rPr>
              <a:t>智慧臺中創客基地官方</a:t>
            </a:r>
            <a:r>
              <a:rPr lang="en-US" altLang="zh-TW" sz="1600" b="1" dirty="0">
                <a:latin typeface="微軟正黑體" pitchFamily="34" charset="-120"/>
                <a:ea typeface="微軟正黑體" pitchFamily="34" charset="-120"/>
              </a:rPr>
              <a:t>LINE</a:t>
            </a:r>
            <a:r>
              <a:rPr lang="zh-TW" altLang="en-US" sz="1600" b="1" dirty="0">
                <a:latin typeface="微軟正黑體" pitchFamily="34" charset="-120"/>
                <a:ea typeface="微軟正黑體" pitchFamily="34" charset="-120"/>
              </a:rPr>
              <a:t>帳號</a:t>
            </a:r>
            <a:endParaRPr lang="en-US" altLang="zh-TW" sz="1600" b="1" dirty="0">
              <a:latin typeface="微軟正黑體" pitchFamily="34" charset="-120"/>
              <a:ea typeface="微軟正黑體" pitchFamily="34" charset="-120"/>
            </a:endParaRPr>
          </a:p>
          <a:p>
            <a:pPr algn="ctr">
              <a:lnSpc>
                <a:spcPts val="2500"/>
              </a:lnSpc>
            </a:pPr>
            <a:r>
              <a:rPr lang="en-US" altLang="zh-TW" sz="1600" dirty="0">
                <a:latin typeface="微軟正黑體" pitchFamily="34" charset="-120"/>
                <a:ea typeface="微軟正黑體" pitchFamily="34" charset="-120"/>
              </a:rPr>
              <a:t>(@249fgdbx)</a:t>
            </a:r>
            <a:r>
              <a:rPr lang="zh-TW" altLang="en-US" sz="1600" dirty="0">
                <a:latin typeface="微軟正黑體" pitchFamily="34" charset="-120"/>
                <a:ea typeface="微軟正黑體" pitchFamily="34" charset="-120"/>
              </a:rPr>
              <a:t>：</a:t>
            </a:r>
            <a:r>
              <a:rPr lang="en-US" altLang="zh-TW" sz="1600" dirty="0">
                <a:latin typeface="微軟正黑體" pitchFamily="34" charset="-120"/>
                <a:ea typeface="微軟正黑體" pitchFamily="34" charset="-120"/>
                <a:hlinkClick r:id="rId5"/>
              </a:rPr>
              <a:t>https://lin.ee/lo1cPVT</a:t>
            </a:r>
            <a:endParaRPr lang="zh-TW" altLang="en-US" sz="1600" dirty="0">
              <a:latin typeface="微軟正黑體" pitchFamily="34" charset="-120"/>
              <a:ea typeface="微軟正黑體" pitchFamily="34" charset="-120"/>
            </a:endParaRPr>
          </a:p>
        </p:txBody>
      </p:sp>
      <p:sp>
        <p:nvSpPr>
          <p:cNvPr id="9" name="文字方塊 8">
            <a:extLst>
              <a:ext uri="{FF2B5EF4-FFF2-40B4-BE49-F238E27FC236}">
                <a16:creationId xmlns:a16="http://schemas.microsoft.com/office/drawing/2014/main" id="{5B17467E-487D-4D71-B17F-2667B5692FBF}"/>
              </a:ext>
            </a:extLst>
          </p:cNvPr>
          <p:cNvSpPr txBox="1"/>
          <p:nvPr/>
        </p:nvSpPr>
        <p:spPr>
          <a:xfrm>
            <a:off x="2380226" y="5893045"/>
            <a:ext cx="6123962" cy="815608"/>
          </a:xfrm>
          <a:prstGeom prst="rect">
            <a:avLst/>
          </a:prstGeom>
          <a:noFill/>
        </p:spPr>
        <p:txBody>
          <a:bodyPr wrap="square">
            <a:spAutoFit/>
          </a:bodyPr>
          <a:lstStyle/>
          <a:p>
            <a:r>
              <a:rPr lang="zh-TW" altLang="en-US" b="1" dirty="0">
                <a:latin typeface="Times New Roman" panose="02020603050405020304" pitchFamily="18" charset="0"/>
                <a:ea typeface="標楷體" panose="03000509000000000000" pitchFamily="65" charset="-120"/>
              </a:rPr>
              <a:t>中區競賽報名網址</a:t>
            </a:r>
            <a:r>
              <a:rPr lang="zh-TW" altLang="en-US" dirty="0">
                <a:latin typeface="Times New Roman" panose="02020603050405020304" pitchFamily="18" charset="0"/>
                <a:ea typeface="標楷體" panose="03000509000000000000" pitchFamily="65" charset="-120"/>
              </a:rPr>
              <a:t>：</a:t>
            </a:r>
            <a:r>
              <a:rPr lang="en-US" altLang="zh-TW" dirty="0">
                <a:latin typeface="Times New Roman" panose="02020603050405020304" pitchFamily="18" charset="0"/>
                <a:ea typeface="標楷體" panose="03000509000000000000" pitchFamily="65" charset="-120"/>
                <a:hlinkClick r:id="rId6"/>
              </a:rPr>
              <a:t>https://forms.gle/6gTnz1N6wLEZxRan9</a:t>
            </a:r>
            <a:endParaRPr lang="en-US" altLang="zh-TW" dirty="0">
              <a:latin typeface="Times New Roman" panose="02020603050405020304" pitchFamily="18" charset="0"/>
              <a:ea typeface="標楷體" panose="03000509000000000000" pitchFamily="65" charset="-120"/>
            </a:endParaRPr>
          </a:p>
          <a:p>
            <a:endParaRPr lang="en-US" altLang="zh-TW" sz="900" dirty="0">
              <a:latin typeface="Times New Roman" panose="02020603050405020304" pitchFamily="18" charset="0"/>
              <a:ea typeface="標楷體" panose="03000509000000000000" pitchFamily="65" charset="-120"/>
            </a:endParaRPr>
          </a:p>
          <a:p>
            <a:r>
              <a:rPr lang="zh-TW" altLang="en-US" b="1" dirty="0">
                <a:latin typeface="Times New Roman" panose="02020603050405020304" pitchFamily="18" charset="0"/>
                <a:ea typeface="標楷體" panose="03000509000000000000" pitchFamily="65" charset="-120"/>
              </a:rPr>
              <a:t>相關活動網址</a:t>
            </a:r>
            <a:r>
              <a:rPr lang="zh-TW" altLang="en-US" dirty="0">
                <a:latin typeface="Times New Roman" panose="02020603050405020304" pitchFamily="18" charset="0"/>
                <a:ea typeface="標楷體" panose="03000509000000000000" pitchFamily="65" charset="-120"/>
              </a:rPr>
              <a:t>：</a:t>
            </a:r>
            <a:r>
              <a:rPr lang="en-US" altLang="zh-TW" dirty="0">
                <a:latin typeface="Times New Roman" panose="02020603050405020304" pitchFamily="18" charset="0"/>
                <a:ea typeface="標楷體" panose="03000509000000000000" pitchFamily="65" charset="-120"/>
                <a:hlinkClick r:id="rId7"/>
              </a:rPr>
              <a:t>https://reurl.cc/lgX22Y</a:t>
            </a:r>
            <a:endParaRPr lang="zh-TW" altLang="en-US" dirty="0">
              <a:latin typeface="Times New Roman" panose="02020603050405020304" pitchFamily="18" charset="0"/>
              <a:ea typeface="標楷體" panose="03000509000000000000" pitchFamily="65" charset="-120"/>
            </a:endParaRPr>
          </a:p>
        </p:txBody>
      </p:sp>
    </p:spTree>
    <p:extLst>
      <p:ext uri="{BB962C8B-B14F-4D97-AF65-F5344CB8AC3E}">
        <p14:creationId xmlns:p14="http://schemas.microsoft.com/office/powerpoint/2010/main" val="109007024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132836"/>
            <a:ext cx="12192000" cy="4464496"/>
          </a:xfrm>
          <a:prstGeom prst="rect">
            <a:avLst/>
          </a:prstGeom>
        </p:spPr>
      </p:pic>
      <p:pic>
        <p:nvPicPr>
          <p:cNvPr id="6" name="圖片 5"/>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066386" y="5373216"/>
            <a:ext cx="4096455" cy="2304256"/>
          </a:xfrm>
          <a:prstGeom prst="rect">
            <a:avLst/>
          </a:prstGeom>
        </p:spPr>
      </p:pic>
      <p:sp>
        <p:nvSpPr>
          <p:cNvPr id="9" name="矩形 8"/>
          <p:cNvSpPr/>
          <p:nvPr/>
        </p:nvSpPr>
        <p:spPr>
          <a:xfrm>
            <a:off x="2255574" y="5389328"/>
            <a:ext cx="8466421" cy="1323439"/>
          </a:xfrm>
          <a:prstGeom prst="rect">
            <a:avLst/>
          </a:prstGeom>
          <a:noFill/>
        </p:spPr>
        <p:txBody>
          <a:bodyPr wrap="none" lIns="91440" tIns="45720" rIns="91440" bIns="45720">
            <a:prstTxWarp prst="textArchUp">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TW" altLang="en-US" sz="6600" b="1" cap="all" spc="0" dirty="0">
                <a:ln/>
                <a:solidFill>
                  <a:srgbClr val="002060"/>
                </a:solidFill>
                <a:effectLst>
                  <a:glow rad="63500">
                    <a:schemeClr val="accent2">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latin typeface="標楷體" pitchFamily="65" charset="-120"/>
                <a:ea typeface="標楷體" pitchFamily="65" charset="-120"/>
              </a:rPr>
              <a:t>國立勤益科技大學</a:t>
            </a:r>
            <a:endParaRPr lang="en-US" altLang="zh-TW" sz="6600" b="1" cap="all" spc="0" dirty="0">
              <a:ln/>
              <a:solidFill>
                <a:srgbClr val="002060"/>
              </a:solidFill>
              <a:effectLst>
                <a:glow rad="63500">
                  <a:schemeClr val="accent2">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latin typeface="標楷體" pitchFamily="65" charset="-120"/>
              <a:ea typeface="標楷體" pitchFamily="65" charset="-120"/>
            </a:endParaRPr>
          </a:p>
          <a:p>
            <a:pPr algn="ctr"/>
            <a:r>
              <a:rPr lang="zh-TW" altLang="en-US" sz="6600" b="1" cap="all" dirty="0">
                <a:ln/>
                <a:solidFill>
                  <a:srgbClr val="002060"/>
                </a:solidFill>
                <a:effectLst>
                  <a:glow rad="63500">
                    <a:schemeClr val="accent2">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latin typeface="標楷體" pitchFamily="65" charset="-120"/>
                <a:ea typeface="標楷體" pitchFamily="65" charset="-120"/>
              </a:rPr>
              <a:t>感謝您</a:t>
            </a:r>
            <a:endParaRPr lang="zh-TW" altLang="en-US" sz="6600" b="1" cap="all" spc="0" dirty="0">
              <a:ln/>
              <a:solidFill>
                <a:srgbClr val="002060"/>
              </a:solidFill>
              <a:effectLst>
                <a:glow rad="63500">
                  <a:schemeClr val="accent2">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latin typeface="標楷體" pitchFamily="65" charset="-120"/>
              <a:ea typeface="標楷體" pitchFamily="65" charset="-120"/>
            </a:endParaRPr>
          </a:p>
        </p:txBody>
      </p:sp>
      <p:pic>
        <p:nvPicPr>
          <p:cNvPr id="10" name="圖片 9">
            <a:extLst>
              <a:ext uri="{FF2B5EF4-FFF2-40B4-BE49-F238E27FC236}">
                <a16:creationId xmlns:a16="http://schemas.microsoft.com/office/drawing/2014/main" id="{8E7E9AEB-373A-4046-944D-8D888620CA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0413" y="42761"/>
            <a:ext cx="2008894" cy="2008894"/>
          </a:xfrm>
          <a:prstGeom prst="rect">
            <a:avLst/>
          </a:prstGeom>
        </p:spPr>
      </p:pic>
      <p:sp>
        <p:nvSpPr>
          <p:cNvPr id="11" name="文字方塊 10">
            <a:extLst>
              <a:ext uri="{FF2B5EF4-FFF2-40B4-BE49-F238E27FC236}">
                <a16:creationId xmlns:a16="http://schemas.microsoft.com/office/drawing/2014/main" id="{B5B3385F-7CBF-47E0-995C-B2FAE6AC8B40}"/>
              </a:ext>
            </a:extLst>
          </p:cNvPr>
          <p:cNvSpPr txBox="1"/>
          <p:nvPr/>
        </p:nvSpPr>
        <p:spPr>
          <a:xfrm>
            <a:off x="455818" y="1851600"/>
            <a:ext cx="1723549" cy="400110"/>
          </a:xfrm>
          <a:prstGeom prst="rect">
            <a:avLst/>
          </a:prstGeom>
          <a:noFill/>
        </p:spPr>
        <p:txBody>
          <a:bodyPr wrap="none" rtlCol="0">
            <a:spAutoFit/>
          </a:bodyPr>
          <a:lstStyle/>
          <a:p>
            <a:r>
              <a:rPr lang="zh-TW" altLang="en-US" sz="2000" b="1" dirty="0">
                <a:solidFill>
                  <a:srgbClr val="FF0000"/>
                </a:solidFill>
                <a:latin typeface="微軟正黑體" pitchFamily="34" charset="-120"/>
                <a:ea typeface="微軟正黑體" pitchFamily="34" charset="-120"/>
              </a:rPr>
              <a:t>中區報名網址</a:t>
            </a:r>
            <a:endParaRPr lang="en-US" altLang="zh-TW" sz="2000" b="1" dirty="0">
              <a:solidFill>
                <a:srgbClr val="FF0000"/>
              </a:solidFill>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id="{895F2E74-05BD-4943-A2D9-77909712A8EC}"/>
              </a:ext>
            </a:extLst>
          </p:cNvPr>
          <p:cNvSpPr>
            <a:spLocks noGrp="1"/>
          </p:cNvSpPr>
          <p:nvPr>
            <p:ph type="sldNum" sz="quarter" idx="12"/>
          </p:nvPr>
        </p:nvSpPr>
        <p:spPr/>
        <p:txBody>
          <a:bodyPr/>
          <a:lstStyle/>
          <a:p>
            <a:fld id="{5F21AC4E-9E39-41F9-8F2C-D1A48B915077}" type="slidenum">
              <a:rPr lang="zh-TW" altLang="en-US" smtClean="0"/>
              <a:pPr/>
              <a:t>42</a:t>
            </a:fld>
            <a:endParaRPr lang="zh-TW" altLang="en-US"/>
          </a:p>
        </p:txBody>
      </p:sp>
    </p:spTree>
    <p:extLst>
      <p:ext uri="{BB962C8B-B14F-4D97-AF65-F5344CB8AC3E}">
        <p14:creationId xmlns:p14="http://schemas.microsoft.com/office/powerpoint/2010/main" val="8439254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9">
                                            <p:txEl>
                                              <p:pRg st="0" end="0"/>
                                            </p:txEl>
                                          </p:spTgt>
                                        </p:tgtEl>
                                        <p:attrNameLst>
                                          <p:attrName>r</p:attrName>
                                        </p:attrNameLst>
                                      </p:cBhvr>
                                    </p:animRot>
                                    <p:animRot by="-240000">
                                      <p:cBhvr>
                                        <p:cTn id="7" dur="200" fill="hold">
                                          <p:stCondLst>
                                            <p:cond delay="200"/>
                                          </p:stCondLst>
                                        </p:cTn>
                                        <p:tgtEl>
                                          <p:spTgt spid="9">
                                            <p:txEl>
                                              <p:pRg st="0" end="0"/>
                                            </p:txEl>
                                          </p:spTgt>
                                        </p:tgtEl>
                                        <p:attrNameLst>
                                          <p:attrName>r</p:attrName>
                                        </p:attrNameLst>
                                      </p:cBhvr>
                                    </p:animRot>
                                    <p:animRot by="240000">
                                      <p:cBhvr>
                                        <p:cTn id="8" dur="200" fill="hold">
                                          <p:stCondLst>
                                            <p:cond delay="400"/>
                                          </p:stCondLst>
                                        </p:cTn>
                                        <p:tgtEl>
                                          <p:spTgt spid="9">
                                            <p:txEl>
                                              <p:pRg st="0" end="0"/>
                                            </p:txEl>
                                          </p:spTgt>
                                        </p:tgtEl>
                                        <p:attrNameLst>
                                          <p:attrName>r</p:attrName>
                                        </p:attrNameLst>
                                      </p:cBhvr>
                                    </p:animRot>
                                    <p:animRot by="-240000">
                                      <p:cBhvr>
                                        <p:cTn id="9" dur="200" fill="hold">
                                          <p:stCondLst>
                                            <p:cond delay="600"/>
                                          </p:stCondLst>
                                        </p:cTn>
                                        <p:tgtEl>
                                          <p:spTgt spid="9">
                                            <p:txEl>
                                              <p:pRg st="0" end="0"/>
                                            </p:txEl>
                                          </p:spTgt>
                                        </p:tgtEl>
                                        <p:attrNameLst>
                                          <p:attrName>r</p:attrName>
                                        </p:attrNameLst>
                                      </p:cBhvr>
                                    </p:animRot>
                                    <p:animRot by="120000">
                                      <p:cBhvr>
                                        <p:cTn id="10" dur="200" fill="hold">
                                          <p:stCondLst>
                                            <p:cond delay="800"/>
                                          </p:stCondLst>
                                        </p:cTn>
                                        <p:tgtEl>
                                          <p:spTgt spid="9">
                                            <p:txEl>
                                              <p:pRg st="0" end="0"/>
                                            </p:txEl>
                                          </p:spTgt>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
                                            <p:txEl>
                                              <p:pRg st="1" end="1"/>
                                            </p:txEl>
                                          </p:spTgt>
                                        </p:tgtEl>
                                        <p:attrNameLst>
                                          <p:attrName>r</p:attrName>
                                        </p:attrNameLst>
                                      </p:cBhvr>
                                    </p:animRot>
                                    <p:animRot by="-240000">
                                      <p:cBhvr>
                                        <p:cTn id="13" dur="200" fill="hold">
                                          <p:stCondLst>
                                            <p:cond delay="200"/>
                                          </p:stCondLst>
                                        </p:cTn>
                                        <p:tgtEl>
                                          <p:spTgt spid="9">
                                            <p:txEl>
                                              <p:pRg st="1" end="1"/>
                                            </p:txEl>
                                          </p:spTgt>
                                        </p:tgtEl>
                                        <p:attrNameLst>
                                          <p:attrName>r</p:attrName>
                                        </p:attrNameLst>
                                      </p:cBhvr>
                                    </p:animRot>
                                    <p:animRot by="240000">
                                      <p:cBhvr>
                                        <p:cTn id="14" dur="200" fill="hold">
                                          <p:stCondLst>
                                            <p:cond delay="400"/>
                                          </p:stCondLst>
                                        </p:cTn>
                                        <p:tgtEl>
                                          <p:spTgt spid="9">
                                            <p:txEl>
                                              <p:pRg st="1" end="1"/>
                                            </p:txEl>
                                          </p:spTgt>
                                        </p:tgtEl>
                                        <p:attrNameLst>
                                          <p:attrName>r</p:attrName>
                                        </p:attrNameLst>
                                      </p:cBhvr>
                                    </p:animRot>
                                    <p:animRot by="-240000">
                                      <p:cBhvr>
                                        <p:cTn id="15" dur="200" fill="hold">
                                          <p:stCondLst>
                                            <p:cond delay="600"/>
                                          </p:stCondLst>
                                        </p:cTn>
                                        <p:tgtEl>
                                          <p:spTgt spid="9">
                                            <p:txEl>
                                              <p:pRg st="1" end="1"/>
                                            </p:txEl>
                                          </p:spTgt>
                                        </p:tgtEl>
                                        <p:attrNameLst>
                                          <p:attrName>r</p:attrName>
                                        </p:attrNameLst>
                                      </p:cBhvr>
                                    </p:animRot>
                                    <p:animRot by="120000">
                                      <p:cBhvr>
                                        <p:cTn id="16" dur="200" fill="hold">
                                          <p:stCondLst>
                                            <p:cond delay="80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2071</TotalTime>
  <Words>3429</Words>
  <Application>Microsoft Office PowerPoint</Application>
  <PresentationFormat>寬螢幕</PresentationFormat>
  <Paragraphs>486</Paragraphs>
  <Slides>42</Slides>
  <Notes>2</Notes>
  <HiddenSlides>0</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42</vt:i4>
      </vt:variant>
    </vt:vector>
  </HeadingPairs>
  <TitlesOfParts>
    <vt:vector size="53" baseType="lpstr">
      <vt:lpstr>Adobe 繁黑體 Std B</vt:lpstr>
      <vt:lpstr>華康粗黑體(P)</vt:lpstr>
      <vt:lpstr>Microsoft JhengHei</vt:lpstr>
      <vt:lpstr>Microsoft JhengHei</vt:lpstr>
      <vt:lpstr>微軟正黑體 Light</vt:lpstr>
      <vt:lpstr>標楷體</vt:lpstr>
      <vt:lpstr>Arial</vt:lpstr>
      <vt:lpstr>Calibri</vt:lpstr>
      <vt:lpstr>Times New Roman</vt:lpstr>
      <vt:lpstr>Wingdings</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注意事項：</vt:lpstr>
      <vt:lpstr>說明會問題回覆：</vt:lpstr>
      <vt:lpstr>說明會問題回覆：</vt:lpstr>
      <vt:lpstr>說明會問題回覆：</vt:lpstr>
      <vt:lpstr> 接駁地點(圖)︰ 台中高鐵站，發車時間：預計7點40分❗(集合時間：7點30於7號出口會面點2集合) </vt:lpstr>
      <vt:lpstr>接駁地點(圖)︰ 台中火車站，發車時間：預計8點10分❗(集合時間：8點於3號出口樓下集合)</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耀勻 劉</dc:creator>
  <cp:lastModifiedBy>User</cp:lastModifiedBy>
  <cp:revision>107</cp:revision>
  <dcterms:created xsi:type="dcterms:W3CDTF">2023-03-02T08:36:30Z</dcterms:created>
  <dcterms:modified xsi:type="dcterms:W3CDTF">2024-03-29T07:21:54Z</dcterms:modified>
</cp:coreProperties>
</file>